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3"/>
  </p:notesMasterIdLst>
  <p:handoutMasterIdLst>
    <p:handoutMasterId r:id="rId34"/>
  </p:handoutMasterIdLst>
  <p:sldIdLst>
    <p:sldId id="341" r:id="rId3"/>
    <p:sldId id="258" r:id="rId4"/>
    <p:sldId id="343" r:id="rId5"/>
    <p:sldId id="344" r:id="rId6"/>
    <p:sldId id="345" r:id="rId7"/>
    <p:sldId id="346" r:id="rId8"/>
    <p:sldId id="370" r:id="rId9"/>
    <p:sldId id="371" r:id="rId10"/>
    <p:sldId id="372" r:id="rId11"/>
    <p:sldId id="373" r:id="rId12"/>
    <p:sldId id="358" r:id="rId13"/>
    <p:sldId id="348" r:id="rId14"/>
    <p:sldId id="349" r:id="rId15"/>
    <p:sldId id="350" r:id="rId16"/>
    <p:sldId id="351" r:id="rId17"/>
    <p:sldId id="352" r:id="rId18"/>
    <p:sldId id="353" r:id="rId19"/>
    <p:sldId id="354" r:id="rId20"/>
    <p:sldId id="355" r:id="rId21"/>
    <p:sldId id="359" r:id="rId22"/>
    <p:sldId id="360" r:id="rId23"/>
    <p:sldId id="361" r:id="rId24"/>
    <p:sldId id="362" r:id="rId25"/>
    <p:sldId id="363" r:id="rId26"/>
    <p:sldId id="364" r:id="rId27"/>
    <p:sldId id="368" r:id="rId28"/>
    <p:sldId id="369" r:id="rId29"/>
    <p:sldId id="374" r:id="rId30"/>
    <p:sldId id="375" r:id="rId31"/>
    <p:sldId id="376" r:id="rId32"/>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Weir" initials="SW" lastIdx="0" clrIdx="0">
    <p:extLst>
      <p:ext uri="{19B8F6BF-5375-455C-9EA6-DF929625EA0E}">
        <p15:presenceInfo xmlns:p15="http://schemas.microsoft.com/office/powerpoint/2012/main" userId="S-1-5-21-1314922219-658724625-355810188-20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4651" autoAdjust="0"/>
  </p:normalViewPr>
  <p:slideViewPr>
    <p:cSldViewPr snapToGrid="0">
      <p:cViewPr varScale="1">
        <p:scale>
          <a:sx n="105" d="100"/>
          <a:sy n="105" d="100"/>
        </p:scale>
        <p:origin x="4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2709B3EE-041C-4ADE-80A4-CAF539634759}" type="datetimeFigureOut">
              <a:rPr lang="en-IE" smtClean="0"/>
              <a:t>09/01/2020</a:t>
            </a:fld>
            <a:endParaRPr lang="en-IE"/>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43A5FBD0-535F-4B6D-B433-B677D95749C7}" type="slidenum">
              <a:rPr lang="en-IE" smtClean="0"/>
              <a:t>‹#›</a:t>
            </a:fld>
            <a:endParaRPr lang="en-IE"/>
          </a:p>
        </p:txBody>
      </p:sp>
    </p:spTree>
    <p:extLst>
      <p:ext uri="{BB962C8B-B14F-4D97-AF65-F5344CB8AC3E}">
        <p14:creationId xmlns:p14="http://schemas.microsoft.com/office/powerpoint/2010/main" val="1823120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48094B1-1006-4804-B7D5-564F2E313266}" type="datetimeFigureOut">
              <a:rPr lang="en-IE" smtClean="0"/>
              <a:t>09/01/2020</a:t>
            </a:fld>
            <a:endParaRPr lang="en-IE"/>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95B5156-DE12-44A3-88B1-B40D97C6BB2B}" type="slidenum">
              <a:rPr lang="en-IE" smtClean="0"/>
              <a:t>‹#›</a:t>
            </a:fld>
            <a:endParaRPr lang="en-IE"/>
          </a:p>
        </p:txBody>
      </p:sp>
    </p:spTree>
    <p:extLst>
      <p:ext uri="{BB962C8B-B14F-4D97-AF65-F5344CB8AC3E}">
        <p14:creationId xmlns:p14="http://schemas.microsoft.com/office/powerpoint/2010/main" val="264863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E6CB3B5-59AF-470E-92B4-8BB7CFBBF0B9}" type="slidenum">
              <a:rPr lang="en-US" smtClean="0"/>
              <a:pPr/>
              <a:t>7</a:t>
            </a:fld>
            <a:endParaRPr lang="en-US" smtClean="0"/>
          </a:p>
        </p:txBody>
      </p:sp>
      <p:sp>
        <p:nvSpPr>
          <p:cNvPr id="74755"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CE13D1AE-0103-480C-90F9-4EF1A2310961}" type="slidenum">
              <a:rPr lang="en-US" sz="1200">
                <a:cs typeface="Arial" charset="0"/>
              </a:rPr>
              <a:pPr algn="r"/>
              <a:t>7</a:t>
            </a:fld>
            <a:endParaRPr lang="en-US" sz="1200">
              <a:cs typeface="Arial" charset="0"/>
            </a:endParaRPr>
          </a:p>
        </p:txBody>
      </p:sp>
      <p:sp>
        <p:nvSpPr>
          <p:cNvPr id="74756" name="Rectangle 2"/>
          <p:cNvSpPr>
            <a:spLocks noGrp="1" noRot="1" noChangeAspect="1" noChangeArrowheads="1" noTextEdit="1"/>
          </p:cNvSpPr>
          <p:nvPr>
            <p:ph type="sldImg"/>
          </p:nvPr>
        </p:nvSpPr>
        <p:spPr>
          <a:xfrm>
            <a:off x="90488" y="581025"/>
            <a:ext cx="6616700" cy="3722688"/>
          </a:xfrm>
          <a:ln/>
        </p:spPr>
      </p:sp>
      <p:sp>
        <p:nvSpPr>
          <p:cNvPr id="74757" name="Rectangle 3"/>
          <p:cNvSpPr>
            <a:spLocks noGrp="1" noChangeArrowheads="1"/>
          </p:cNvSpPr>
          <p:nvPr>
            <p:ph type="body" idx="1"/>
          </p:nvPr>
        </p:nvSpPr>
        <p:spPr>
          <a:xfrm>
            <a:off x="679768" y="4612488"/>
            <a:ext cx="5438140" cy="4571120"/>
          </a:xfrm>
          <a:noFill/>
          <a:ln/>
        </p:spPr>
        <p:txBody>
          <a:bodyPr/>
          <a:lstStyle/>
          <a:p>
            <a:pPr eaLnBrk="1" hangingPunct="1"/>
            <a:endParaRPr lang="en-US" smtClean="0"/>
          </a:p>
        </p:txBody>
      </p:sp>
    </p:spTree>
    <p:extLst>
      <p:ext uri="{BB962C8B-B14F-4D97-AF65-F5344CB8AC3E}">
        <p14:creationId xmlns:p14="http://schemas.microsoft.com/office/powerpoint/2010/main" val="317429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CCF1414-5004-443A-AB9D-39C6885DCD71}" type="slidenum">
              <a:rPr lang="en-US" smtClean="0"/>
              <a:pPr/>
              <a:t>8</a:t>
            </a:fld>
            <a:endParaRPr lang="en-US" smtClean="0"/>
          </a:p>
        </p:txBody>
      </p:sp>
      <p:sp>
        <p:nvSpPr>
          <p:cNvPr id="75779"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59B8A32F-B77D-4422-BC39-040F79D1C635}" type="slidenum">
              <a:rPr lang="en-US" sz="1200">
                <a:cs typeface="Arial" charset="0"/>
              </a:rPr>
              <a:pPr algn="r"/>
              <a:t>8</a:t>
            </a:fld>
            <a:endParaRPr lang="en-US" sz="1200">
              <a:cs typeface="Arial" charset="0"/>
            </a:endParaRPr>
          </a:p>
        </p:txBody>
      </p:sp>
      <p:sp>
        <p:nvSpPr>
          <p:cNvPr id="75780" name="Rectangle 2"/>
          <p:cNvSpPr>
            <a:spLocks noGrp="1" noRot="1" noChangeAspect="1" noChangeArrowheads="1" noTextEdit="1"/>
          </p:cNvSpPr>
          <p:nvPr>
            <p:ph type="sldImg"/>
          </p:nvPr>
        </p:nvSpPr>
        <p:spPr>
          <a:xfrm>
            <a:off x="90488" y="581025"/>
            <a:ext cx="6616700" cy="3722688"/>
          </a:xfrm>
          <a:ln/>
        </p:spPr>
      </p:sp>
      <p:sp>
        <p:nvSpPr>
          <p:cNvPr id="75781" name="Rectangle 3"/>
          <p:cNvSpPr>
            <a:spLocks noGrp="1" noChangeArrowheads="1"/>
          </p:cNvSpPr>
          <p:nvPr>
            <p:ph type="body" idx="1"/>
          </p:nvPr>
        </p:nvSpPr>
        <p:spPr>
          <a:xfrm>
            <a:off x="679768" y="4612488"/>
            <a:ext cx="5438140" cy="4571120"/>
          </a:xfrm>
          <a:noFill/>
          <a:ln/>
        </p:spPr>
        <p:txBody>
          <a:bodyPr/>
          <a:lstStyle/>
          <a:p>
            <a:pPr eaLnBrk="1" hangingPunct="1"/>
            <a:endParaRPr lang="en-US" smtClean="0"/>
          </a:p>
        </p:txBody>
      </p:sp>
    </p:spTree>
    <p:extLst>
      <p:ext uri="{BB962C8B-B14F-4D97-AF65-F5344CB8AC3E}">
        <p14:creationId xmlns:p14="http://schemas.microsoft.com/office/powerpoint/2010/main" val="48270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1984F22-BD7E-4541-9D75-62348F687F78}" type="slidenum">
              <a:rPr lang="en-US" smtClean="0"/>
              <a:pPr/>
              <a:t>9</a:t>
            </a:fld>
            <a:endParaRPr lang="en-US" smtClean="0"/>
          </a:p>
        </p:txBody>
      </p:sp>
      <p:sp>
        <p:nvSpPr>
          <p:cNvPr id="76803"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1B13C54B-B117-43FF-A987-925EF4D03A7D}" type="slidenum">
              <a:rPr lang="en-US" sz="1200">
                <a:cs typeface="Arial" charset="0"/>
              </a:rPr>
              <a:pPr algn="r"/>
              <a:t>9</a:t>
            </a:fld>
            <a:endParaRPr lang="en-US" sz="1200">
              <a:cs typeface="Arial" charset="0"/>
            </a:endParaRPr>
          </a:p>
        </p:txBody>
      </p:sp>
      <p:sp>
        <p:nvSpPr>
          <p:cNvPr id="76804" name="Rectangle 2"/>
          <p:cNvSpPr>
            <a:spLocks noGrp="1" noRot="1" noChangeAspect="1" noChangeArrowheads="1" noTextEdit="1"/>
          </p:cNvSpPr>
          <p:nvPr>
            <p:ph type="sldImg"/>
          </p:nvPr>
        </p:nvSpPr>
        <p:spPr>
          <a:xfrm>
            <a:off x="90488" y="581025"/>
            <a:ext cx="6616700" cy="3722688"/>
          </a:xfrm>
          <a:ln/>
        </p:spPr>
      </p:sp>
      <p:sp>
        <p:nvSpPr>
          <p:cNvPr id="76805" name="Rectangle 3"/>
          <p:cNvSpPr>
            <a:spLocks noGrp="1" noChangeArrowheads="1"/>
          </p:cNvSpPr>
          <p:nvPr>
            <p:ph type="body" idx="1"/>
          </p:nvPr>
        </p:nvSpPr>
        <p:spPr>
          <a:xfrm>
            <a:off x="679768" y="4612488"/>
            <a:ext cx="5438140" cy="4571120"/>
          </a:xfrm>
          <a:noFill/>
          <a:ln/>
        </p:spPr>
        <p:txBody>
          <a:bodyPr/>
          <a:lstStyle/>
          <a:p>
            <a:pPr eaLnBrk="1" hangingPunct="1"/>
            <a:endParaRPr lang="en-US" smtClean="0"/>
          </a:p>
        </p:txBody>
      </p:sp>
    </p:spTree>
    <p:extLst>
      <p:ext uri="{BB962C8B-B14F-4D97-AF65-F5344CB8AC3E}">
        <p14:creationId xmlns:p14="http://schemas.microsoft.com/office/powerpoint/2010/main" val="194854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42AA6ED-8DE6-4BD1-946A-B916DE419982}" type="slidenum">
              <a:rPr lang="en-US" smtClean="0"/>
              <a:pPr/>
              <a:t>10</a:t>
            </a:fld>
            <a:endParaRPr lang="en-US" smtClean="0"/>
          </a:p>
        </p:txBody>
      </p:sp>
      <p:sp>
        <p:nvSpPr>
          <p:cNvPr id="77827"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0CFAF184-3135-4617-A8C4-1FCED5F4DCC8}" type="slidenum">
              <a:rPr lang="en-US" sz="1200">
                <a:cs typeface="Arial" charset="0"/>
              </a:rPr>
              <a:pPr algn="r"/>
              <a:t>10</a:t>
            </a:fld>
            <a:endParaRPr lang="en-US" sz="1200">
              <a:cs typeface="Arial" charset="0"/>
            </a:endParaRPr>
          </a:p>
        </p:txBody>
      </p:sp>
      <p:sp>
        <p:nvSpPr>
          <p:cNvPr id="77828" name="Rectangle 2"/>
          <p:cNvSpPr>
            <a:spLocks noGrp="1" noRot="1" noChangeAspect="1" noChangeArrowheads="1" noTextEdit="1"/>
          </p:cNvSpPr>
          <p:nvPr>
            <p:ph type="sldImg"/>
          </p:nvPr>
        </p:nvSpPr>
        <p:spPr>
          <a:xfrm>
            <a:off x="90488" y="581025"/>
            <a:ext cx="6616700" cy="3722688"/>
          </a:xfrm>
          <a:ln/>
        </p:spPr>
      </p:sp>
      <p:sp>
        <p:nvSpPr>
          <p:cNvPr id="77829" name="Rectangle 3"/>
          <p:cNvSpPr>
            <a:spLocks noGrp="1" noChangeArrowheads="1"/>
          </p:cNvSpPr>
          <p:nvPr>
            <p:ph type="body" idx="1"/>
          </p:nvPr>
        </p:nvSpPr>
        <p:spPr>
          <a:xfrm>
            <a:off x="679768" y="4612488"/>
            <a:ext cx="5438140" cy="4571120"/>
          </a:xfrm>
          <a:noFill/>
          <a:ln/>
        </p:spPr>
        <p:txBody>
          <a:bodyPr/>
          <a:lstStyle/>
          <a:p>
            <a:pPr eaLnBrk="1" hangingPunct="1"/>
            <a:r>
              <a:rPr lang="en-US" smtClean="0"/>
              <a:t>These calculations are based on the example shown a few slides back:  points A and B on the website demand curve.</a:t>
            </a:r>
          </a:p>
          <a:p>
            <a:pPr eaLnBrk="1" hangingPunct="1"/>
            <a:endParaRPr lang="en-US" smtClean="0"/>
          </a:p>
        </p:txBody>
      </p:sp>
    </p:spTree>
    <p:extLst>
      <p:ext uri="{BB962C8B-B14F-4D97-AF65-F5344CB8AC3E}">
        <p14:creationId xmlns:p14="http://schemas.microsoft.com/office/powerpoint/2010/main" val="206929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BB32483-3F87-4C99-A37E-2ABFAB5EB6FF}" type="slidenum">
              <a:rPr lang="en-GB" altLang="en-US"/>
              <a:pPr/>
              <a:t>18</a:t>
            </a:fld>
            <a:endParaRPr lang="en-GB" altLang="en-US"/>
          </a:p>
        </p:txBody>
      </p:sp>
      <p:sp>
        <p:nvSpPr>
          <p:cNvPr id="27650" name="Rectangle 1026"/>
          <p:cNvSpPr>
            <a:spLocks noGrp="1" noRot="1" noChangeAspect="1" noChangeArrowheads="1"/>
          </p:cNvSpPr>
          <p:nvPr>
            <p:ph type="sldImg"/>
          </p:nvPr>
        </p:nvSpPr>
        <p:spPr bwMode="auto">
          <a:xfrm>
            <a:off x="90488" y="744538"/>
            <a:ext cx="6616700" cy="3722687"/>
          </a:xfrm>
          <a:prstGeom prst="rect">
            <a:avLst/>
          </a:prstGeom>
          <a:solidFill>
            <a:srgbClr val="FFFFFF"/>
          </a:solidFill>
          <a:ln>
            <a:solidFill>
              <a:srgbClr val="000000"/>
            </a:solidFill>
            <a:miter lim="800000"/>
            <a:headEnd/>
            <a:tailEnd/>
          </a:ln>
        </p:spPr>
      </p:sp>
      <p:sp>
        <p:nvSpPr>
          <p:cNvPr id="27651" name="Rectangle 1027"/>
          <p:cNvSpPr>
            <a:spLocks noGrp="1" noChangeArrowheads="1"/>
          </p:cNvSpPr>
          <p:nvPr>
            <p:ph type="body" idx="1"/>
          </p:nvPr>
        </p:nvSpPr>
        <p:spPr bwMode="auto">
          <a:xfrm>
            <a:off x="906357" y="4715907"/>
            <a:ext cx="4984962" cy="4467701"/>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01412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B7A2093-2876-44F7-A779-3DAEC31AEEBF}" type="slidenum">
              <a:rPr lang="en-GB" altLang="en-US"/>
              <a:pPr/>
              <a:t>19</a:t>
            </a:fld>
            <a:endParaRPr lang="en-GB" altLang="en-US"/>
          </a:p>
        </p:txBody>
      </p:sp>
      <p:sp>
        <p:nvSpPr>
          <p:cNvPr id="29698" name="Rectangle 1026"/>
          <p:cNvSpPr>
            <a:spLocks noGrp="1" noRot="1" noChangeAspect="1" noChangeArrowheads="1"/>
          </p:cNvSpPr>
          <p:nvPr>
            <p:ph type="sldImg"/>
          </p:nvPr>
        </p:nvSpPr>
        <p:spPr bwMode="auto">
          <a:xfrm>
            <a:off x="90488" y="744538"/>
            <a:ext cx="6616700" cy="3722687"/>
          </a:xfrm>
          <a:prstGeom prst="rect">
            <a:avLst/>
          </a:prstGeom>
          <a:solidFill>
            <a:srgbClr val="FFFFFF"/>
          </a:solidFill>
          <a:ln>
            <a:solidFill>
              <a:srgbClr val="000000"/>
            </a:solidFill>
            <a:miter lim="800000"/>
            <a:headEnd/>
            <a:tailEnd/>
          </a:ln>
        </p:spPr>
      </p:sp>
      <p:sp>
        <p:nvSpPr>
          <p:cNvPr id="29699" name="Rectangle 1027"/>
          <p:cNvSpPr>
            <a:spLocks noGrp="1" noChangeArrowheads="1"/>
          </p:cNvSpPr>
          <p:nvPr>
            <p:ph type="body" idx="1"/>
          </p:nvPr>
        </p:nvSpPr>
        <p:spPr bwMode="auto">
          <a:xfrm>
            <a:off x="906357" y="4715907"/>
            <a:ext cx="4984962" cy="4467701"/>
          </a:xfrm>
          <a:prstGeom prst="rect">
            <a:avLst/>
          </a:prstGeom>
          <a:solidFill>
            <a:srgbClr val="FFFFFF"/>
          </a:solidFill>
          <a:ln>
            <a:solidFill>
              <a:srgbClr val="000000"/>
            </a:solidFill>
            <a:miter lim="800000"/>
            <a:headEnd/>
            <a:tailEnd/>
          </a:ln>
        </p:spPr>
        <p:txBody>
          <a:bodyPr/>
          <a:lstStyle/>
          <a:p>
            <a:r>
              <a:rPr lang="en-GB" altLang="en-US"/>
              <a:t>See section 4-2 and Figure 4-4 in the main text.</a:t>
            </a:r>
          </a:p>
        </p:txBody>
      </p:sp>
    </p:spTree>
    <p:extLst>
      <p:ext uri="{BB962C8B-B14F-4D97-AF65-F5344CB8AC3E}">
        <p14:creationId xmlns:p14="http://schemas.microsoft.com/office/powerpoint/2010/main" val="419625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2D34B1B4-BDFF-4208-8AA0-29F5277E4C17}" type="slidenum">
              <a:rPr lang="en-US" smtClean="0"/>
              <a:pPr/>
              <a:t>28</a:t>
            </a:fld>
            <a:endParaRPr lang="en-US" smtClean="0"/>
          </a:p>
        </p:txBody>
      </p:sp>
      <p:sp>
        <p:nvSpPr>
          <p:cNvPr id="102403"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85A12B08-41D0-451C-B1DA-A355EF271619}" type="slidenum">
              <a:rPr lang="en-US" sz="1200">
                <a:cs typeface="Arial" charset="0"/>
              </a:rPr>
              <a:pPr algn="r"/>
              <a:t>28</a:t>
            </a:fld>
            <a:endParaRPr lang="en-US" sz="1200">
              <a:cs typeface="Arial" charset="0"/>
            </a:endParaRPr>
          </a:p>
        </p:txBody>
      </p:sp>
      <p:sp>
        <p:nvSpPr>
          <p:cNvPr id="102404" name="Rectangle 2"/>
          <p:cNvSpPr>
            <a:spLocks noGrp="1" noRot="1" noChangeAspect="1" noChangeArrowheads="1" noTextEdit="1"/>
          </p:cNvSpPr>
          <p:nvPr>
            <p:ph type="sldImg"/>
          </p:nvPr>
        </p:nvSpPr>
        <p:spPr>
          <a:ln/>
        </p:spPr>
      </p:sp>
      <p:sp>
        <p:nvSpPr>
          <p:cNvPr id="102405" name="Rectangle 3"/>
          <p:cNvSpPr>
            <a:spLocks noGrp="1" noChangeArrowheads="1"/>
          </p:cNvSpPr>
          <p:nvPr>
            <p:ph type="body" idx="1"/>
          </p:nvPr>
        </p:nvSpPr>
        <p:spPr>
          <a:noFill/>
          <a:ln/>
        </p:spPr>
        <p:txBody>
          <a:bodyPr/>
          <a:lstStyle/>
          <a:p>
            <a:pPr eaLnBrk="1" hangingPunct="1"/>
            <a:r>
              <a:rPr lang="en-US" dirty="0" smtClean="0"/>
              <a:t>In the textbook, this application appears near the end of the chapter, and you can easily move these slides to the end if you wish to teach things in the same order as the book.  </a:t>
            </a:r>
          </a:p>
          <a:p>
            <a:pPr eaLnBrk="1" hangingPunct="1"/>
            <a:endParaRPr lang="en-US" dirty="0" smtClean="0"/>
          </a:p>
          <a:p>
            <a:pPr eaLnBrk="1" hangingPunct="1"/>
            <a:r>
              <a:rPr lang="en-US" dirty="0" smtClean="0"/>
              <a:t>However, I encourage you to consider teaching this application right here—immediately after the section on price elasticity of demand.  It is safe to do so, as this application only requires knowledge of price elasticity of demand.  Also, putting the application here breaks up what would otherwise be a very long section of theory with a real-world example that most students find very interesting.  Knowing elasticity helps us understand what might otherwise be a counter-intuitive result (that drug interdiction increases drug-related crime rather than reducing it).  </a:t>
            </a:r>
          </a:p>
        </p:txBody>
      </p:sp>
    </p:spTree>
    <p:extLst>
      <p:ext uri="{BB962C8B-B14F-4D97-AF65-F5344CB8AC3E}">
        <p14:creationId xmlns:p14="http://schemas.microsoft.com/office/powerpoint/2010/main" val="194437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2E954298-198B-4A61-A479-E705B9DC5AC5}" type="slidenum">
              <a:rPr lang="en-US" smtClean="0"/>
              <a:pPr/>
              <a:t>29</a:t>
            </a:fld>
            <a:endParaRPr lang="en-US" smtClean="0"/>
          </a:p>
        </p:txBody>
      </p:sp>
      <p:sp>
        <p:nvSpPr>
          <p:cNvPr id="103427"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038CEDF6-06DB-4918-88BE-F34AFE00E6BD}" type="slidenum">
              <a:rPr lang="en-US" sz="1200">
                <a:cs typeface="Arial" charset="0"/>
              </a:rPr>
              <a:pPr algn="r"/>
              <a:t>29</a:t>
            </a:fld>
            <a:endParaRPr lang="en-US" sz="1200">
              <a:cs typeface="Arial" charset="0"/>
            </a:endParaRPr>
          </a:p>
        </p:txBody>
      </p:sp>
      <p:sp>
        <p:nvSpPr>
          <p:cNvPr id="103428" name="Rectangle 2"/>
          <p:cNvSpPr>
            <a:spLocks noGrp="1" noRot="1" noChangeAspect="1" noChangeArrowheads="1" noTextEdit="1"/>
          </p:cNvSpPr>
          <p:nvPr>
            <p:ph type="sldImg"/>
          </p:nvPr>
        </p:nvSpPr>
        <p:spPr>
          <a:xfrm>
            <a:off x="90488" y="581025"/>
            <a:ext cx="6616700" cy="3722688"/>
          </a:xfrm>
          <a:ln/>
        </p:spPr>
      </p:sp>
      <p:sp>
        <p:nvSpPr>
          <p:cNvPr id="103429" name="Rectangle 3"/>
          <p:cNvSpPr>
            <a:spLocks noGrp="1" noChangeArrowheads="1"/>
          </p:cNvSpPr>
          <p:nvPr>
            <p:ph type="body" idx="1"/>
          </p:nvPr>
        </p:nvSpPr>
        <p:spPr>
          <a:xfrm>
            <a:off x="679768" y="4612488"/>
            <a:ext cx="5438140" cy="4571120"/>
          </a:xfrm>
          <a:noFill/>
          <a:ln/>
        </p:spPr>
        <p:txBody>
          <a:bodyPr/>
          <a:lstStyle/>
          <a:p>
            <a:pPr eaLnBrk="1" hangingPunct="1"/>
            <a:r>
              <a:rPr lang="en-US" smtClean="0"/>
              <a:t>By the time all elements have appeared on the screen, the slide will look kind of busy.  I think this is okay, because the elements appear on the screen one by one, so students have time to absorb each one before the next one appears.  </a:t>
            </a:r>
          </a:p>
          <a:p>
            <a:pPr eaLnBrk="1" hangingPunct="1"/>
            <a:endParaRPr lang="en-US" smtClean="0"/>
          </a:p>
          <a:p>
            <a:pPr eaLnBrk="1" hangingPunct="1"/>
            <a:r>
              <a:rPr lang="en-US" smtClean="0"/>
              <a:t>However, if you’d rather strip the slide down a bit, here’s a suggestion:  in “Normal” view (which one uses to edit slides), you can delete the boxes that represent the initial and new values of drug-related crime, and the accompanying captions.  Then, when presenting this slide in class, simply point out (with your mouse cursor, a laser pointer, or even your arms and hands) the areas that represent the initial and new values of drug-related crime.  </a:t>
            </a:r>
          </a:p>
        </p:txBody>
      </p:sp>
    </p:spTree>
    <p:extLst>
      <p:ext uri="{BB962C8B-B14F-4D97-AF65-F5344CB8AC3E}">
        <p14:creationId xmlns:p14="http://schemas.microsoft.com/office/powerpoint/2010/main" val="123161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591E5A0-865D-452B-A1A2-3582E8F7A452}" type="slidenum">
              <a:rPr lang="en-US" smtClean="0"/>
              <a:pPr/>
              <a:t>30</a:t>
            </a:fld>
            <a:endParaRPr lang="en-US" smtClean="0"/>
          </a:p>
        </p:txBody>
      </p:sp>
      <p:sp>
        <p:nvSpPr>
          <p:cNvPr id="104451"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anchor="b"/>
          <a:lstStyle/>
          <a:p>
            <a:pPr algn="r"/>
            <a:fld id="{9619932F-8EAE-4B81-880F-313764792D13}" type="slidenum">
              <a:rPr lang="en-US" sz="1200">
                <a:cs typeface="Arial" charset="0"/>
              </a:rPr>
              <a:pPr algn="r"/>
              <a:t>30</a:t>
            </a:fld>
            <a:endParaRPr lang="en-US" sz="1200">
              <a:cs typeface="Arial" charset="0"/>
            </a:endParaRPr>
          </a:p>
        </p:txBody>
      </p:sp>
      <p:sp>
        <p:nvSpPr>
          <p:cNvPr id="104452" name="Rectangle 2"/>
          <p:cNvSpPr>
            <a:spLocks noGrp="1" noRot="1" noChangeAspect="1" noChangeArrowheads="1" noTextEdit="1"/>
          </p:cNvSpPr>
          <p:nvPr>
            <p:ph type="sldImg"/>
          </p:nvPr>
        </p:nvSpPr>
        <p:spPr>
          <a:xfrm>
            <a:off x="90488" y="581025"/>
            <a:ext cx="6616700" cy="3722688"/>
          </a:xfrm>
          <a:ln/>
        </p:spPr>
      </p:sp>
      <p:sp>
        <p:nvSpPr>
          <p:cNvPr id="104453" name="Rectangle 3"/>
          <p:cNvSpPr>
            <a:spLocks noGrp="1" noChangeArrowheads="1"/>
          </p:cNvSpPr>
          <p:nvPr>
            <p:ph type="body" idx="1"/>
          </p:nvPr>
        </p:nvSpPr>
        <p:spPr>
          <a:xfrm>
            <a:off x="679768" y="4612488"/>
            <a:ext cx="5438140" cy="4571120"/>
          </a:xfrm>
          <a:noFill/>
          <a:ln/>
        </p:spPr>
        <p:txBody>
          <a:bodyPr/>
          <a:lstStyle/>
          <a:p>
            <a:pPr eaLnBrk="1" hangingPunct="1"/>
            <a:endParaRPr lang="en-US" smtClean="0"/>
          </a:p>
        </p:txBody>
      </p:sp>
    </p:spTree>
    <p:extLst>
      <p:ext uri="{BB962C8B-B14F-4D97-AF65-F5344CB8AC3E}">
        <p14:creationId xmlns:p14="http://schemas.microsoft.com/office/powerpoint/2010/main" val="309282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9525 h 1912"/>
              <a:gd name="T4" fmla="*/ 0 w 1588"/>
              <a:gd name="T5" fmla="*/ 9525 h 1912"/>
              <a:gd name="T6" fmla="*/ 0 w 1588"/>
              <a:gd name="T7" fmla="*/ 95250 h 1912"/>
              <a:gd name="T8" fmla="*/ 0 w 1588"/>
              <a:gd name="T9" fmla="*/ 3035300 h 1912"/>
              <a:gd name="T10" fmla="*/ 0 w 1588"/>
              <a:gd name="T11" fmla="*/ 3035300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4818"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4819"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smtClean="0"/>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smtClean="0"/>
            </a:lvl1pPr>
          </a:lstStyle>
          <a:p>
            <a:pPr>
              <a:defRPr/>
            </a:pPr>
            <a:fld id="{D50B03E5-4D6A-44DB-AA0C-DBB7E9DA349C}" type="slidenum">
              <a:rPr lang="en-US" altLang="en-US"/>
              <a:pPr>
                <a:defRPr/>
              </a:pPr>
              <a:t>‹#›</a:t>
            </a:fld>
            <a:endParaRPr lang="en-US" altLang="en-US"/>
          </a:p>
        </p:txBody>
      </p:sp>
      <p:sp>
        <p:nvSpPr>
          <p:cNvPr id="7" name="Rectangle 7"/>
          <p:cNvSpPr>
            <a:spLocks noGrp="1" noChangeArrowheads="1"/>
          </p:cNvSpPr>
          <p:nvPr>
            <p:ph type="dt" sz="quarter" idx="12"/>
          </p:nvPr>
        </p:nvSpPr>
        <p:spPr/>
        <p:txBody>
          <a:bodyPr/>
          <a:lstStyle>
            <a:lvl1pPr>
              <a:defRPr smtClean="0"/>
            </a:lvl1pPr>
          </a:lstStyle>
          <a:p>
            <a:pPr>
              <a:defRPr/>
            </a:pPr>
            <a:endParaRPr lang="en-US" altLang="en-US"/>
          </a:p>
        </p:txBody>
      </p:sp>
    </p:spTree>
    <p:extLst>
      <p:ext uri="{BB962C8B-B14F-4D97-AF65-F5344CB8AC3E}">
        <p14:creationId xmlns:p14="http://schemas.microsoft.com/office/powerpoint/2010/main" val="42666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2C3F5A2-1A45-4AA4-8AEF-45C042901E78}" type="slidenum">
              <a:rPr lang="en-US" altLang="en-US"/>
              <a:pPr>
                <a:defRPr/>
              </a:pPr>
              <a:t>‹#›</a:t>
            </a:fld>
            <a:endParaRPr lang="en-US" altLang="en-US"/>
          </a:p>
        </p:txBody>
      </p:sp>
    </p:spTree>
    <p:extLst>
      <p:ext uri="{BB962C8B-B14F-4D97-AF65-F5344CB8AC3E}">
        <p14:creationId xmlns:p14="http://schemas.microsoft.com/office/powerpoint/2010/main" val="320175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26EC64-63B2-499C-AB2D-161AD960742A}" type="slidenum">
              <a:rPr lang="en-US" altLang="en-US"/>
              <a:pPr>
                <a:defRPr/>
              </a:pPr>
              <a:t>‹#›</a:t>
            </a:fld>
            <a:endParaRPr lang="en-US" altLang="en-US"/>
          </a:p>
        </p:txBody>
      </p:sp>
    </p:spTree>
    <p:extLst>
      <p:ext uri="{BB962C8B-B14F-4D97-AF65-F5344CB8AC3E}">
        <p14:creationId xmlns:p14="http://schemas.microsoft.com/office/powerpoint/2010/main" val="971378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86050"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86051"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a:lvl1pPr>
          </a:lstStyle>
          <a:p>
            <a:fld id="{6A76049A-E46F-428D-B88E-B0711E67231C}" type="slidenum">
              <a:rPr lang="en-US" altLang="en-US"/>
              <a:pPr/>
              <a:t>‹#›</a:t>
            </a:fld>
            <a:endParaRPr lang="en-US" altLang="en-US"/>
          </a:p>
        </p:txBody>
      </p:sp>
      <p:sp>
        <p:nvSpPr>
          <p:cNvPr id="7" name="Rectangle 7"/>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49591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A70FF5D-B60B-44BA-BAC2-6CFEF4815BC5}" type="slidenum">
              <a:rPr lang="en-US" altLang="en-US"/>
              <a:pPr/>
              <a:t>‹#›</a:t>
            </a:fld>
            <a:endParaRPr lang="en-US" altLang="en-US"/>
          </a:p>
        </p:txBody>
      </p:sp>
    </p:spTree>
    <p:extLst>
      <p:ext uri="{BB962C8B-B14F-4D97-AF65-F5344CB8AC3E}">
        <p14:creationId xmlns:p14="http://schemas.microsoft.com/office/powerpoint/2010/main" val="257579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E4BFBE0-9902-454C-915B-C34BF7672349}" type="slidenum">
              <a:rPr lang="en-US" altLang="en-US"/>
              <a:pPr/>
              <a:t>‹#›</a:t>
            </a:fld>
            <a:endParaRPr lang="en-US" altLang="en-US"/>
          </a:p>
        </p:txBody>
      </p:sp>
    </p:spTree>
    <p:extLst>
      <p:ext uri="{BB962C8B-B14F-4D97-AF65-F5344CB8AC3E}">
        <p14:creationId xmlns:p14="http://schemas.microsoft.com/office/powerpoint/2010/main" val="329143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EE31614-7FB6-43D0-9315-EDCAC795E804}" type="slidenum">
              <a:rPr lang="en-US" altLang="en-US"/>
              <a:pPr/>
              <a:t>‹#›</a:t>
            </a:fld>
            <a:endParaRPr lang="en-US" altLang="en-US"/>
          </a:p>
        </p:txBody>
      </p:sp>
    </p:spTree>
    <p:extLst>
      <p:ext uri="{BB962C8B-B14F-4D97-AF65-F5344CB8AC3E}">
        <p14:creationId xmlns:p14="http://schemas.microsoft.com/office/powerpoint/2010/main" val="25018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1ABE29-3AF5-4C3A-8BCC-26357303E124}" type="slidenum">
              <a:rPr lang="en-US" altLang="en-US"/>
              <a:pPr/>
              <a:t>‹#›</a:t>
            </a:fld>
            <a:endParaRPr lang="en-US" altLang="en-US"/>
          </a:p>
        </p:txBody>
      </p:sp>
    </p:spTree>
    <p:extLst>
      <p:ext uri="{BB962C8B-B14F-4D97-AF65-F5344CB8AC3E}">
        <p14:creationId xmlns:p14="http://schemas.microsoft.com/office/powerpoint/2010/main" val="172809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0AAC2854-0E1E-4C2E-A860-CADE62D24B5E}" type="slidenum">
              <a:rPr lang="en-US" altLang="en-US"/>
              <a:pPr/>
              <a:t>‹#›</a:t>
            </a:fld>
            <a:endParaRPr lang="en-US" altLang="en-US"/>
          </a:p>
        </p:txBody>
      </p:sp>
    </p:spTree>
    <p:extLst>
      <p:ext uri="{BB962C8B-B14F-4D97-AF65-F5344CB8AC3E}">
        <p14:creationId xmlns:p14="http://schemas.microsoft.com/office/powerpoint/2010/main" val="998355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44B2C71-70CE-45F8-B6D1-504BBAD63851}" type="slidenum">
              <a:rPr lang="en-US" altLang="en-US"/>
              <a:pPr/>
              <a:t>‹#›</a:t>
            </a:fld>
            <a:endParaRPr lang="en-US" altLang="en-US"/>
          </a:p>
        </p:txBody>
      </p:sp>
    </p:spTree>
    <p:extLst>
      <p:ext uri="{BB962C8B-B14F-4D97-AF65-F5344CB8AC3E}">
        <p14:creationId xmlns:p14="http://schemas.microsoft.com/office/powerpoint/2010/main" val="4083081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9DB1A2B-7B5D-420A-9D75-F3E55B2FED79}" type="slidenum">
              <a:rPr lang="en-US" altLang="en-US"/>
              <a:pPr/>
              <a:t>‹#›</a:t>
            </a:fld>
            <a:endParaRPr lang="en-US" altLang="en-US"/>
          </a:p>
        </p:txBody>
      </p:sp>
    </p:spTree>
    <p:extLst>
      <p:ext uri="{BB962C8B-B14F-4D97-AF65-F5344CB8AC3E}">
        <p14:creationId xmlns:p14="http://schemas.microsoft.com/office/powerpoint/2010/main" val="357234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BE1F792-8464-421B-83C8-19426AC09135}" type="slidenum">
              <a:rPr lang="en-US" altLang="en-US"/>
              <a:pPr>
                <a:defRPr/>
              </a:pPr>
              <a:t>‹#›</a:t>
            </a:fld>
            <a:endParaRPr lang="en-US" altLang="en-US"/>
          </a:p>
        </p:txBody>
      </p:sp>
    </p:spTree>
    <p:extLst>
      <p:ext uri="{BB962C8B-B14F-4D97-AF65-F5344CB8AC3E}">
        <p14:creationId xmlns:p14="http://schemas.microsoft.com/office/powerpoint/2010/main" val="746523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78324A6-63F5-4520-97E8-10220442BA85}" type="slidenum">
              <a:rPr lang="en-US" altLang="en-US"/>
              <a:pPr/>
              <a:t>‹#›</a:t>
            </a:fld>
            <a:endParaRPr lang="en-US" altLang="en-US"/>
          </a:p>
        </p:txBody>
      </p:sp>
    </p:spTree>
    <p:extLst>
      <p:ext uri="{BB962C8B-B14F-4D97-AF65-F5344CB8AC3E}">
        <p14:creationId xmlns:p14="http://schemas.microsoft.com/office/powerpoint/2010/main" val="1417298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733B373-7A17-4CEC-BF58-721865ED082F}" type="slidenum">
              <a:rPr lang="en-US" altLang="en-US"/>
              <a:pPr/>
              <a:t>‹#›</a:t>
            </a:fld>
            <a:endParaRPr lang="en-US" altLang="en-US"/>
          </a:p>
        </p:txBody>
      </p:sp>
    </p:spTree>
    <p:extLst>
      <p:ext uri="{BB962C8B-B14F-4D97-AF65-F5344CB8AC3E}">
        <p14:creationId xmlns:p14="http://schemas.microsoft.com/office/powerpoint/2010/main" val="395854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93DAE0E-1689-44E7-9F4F-C88ABD1701F5}" type="slidenum">
              <a:rPr lang="en-US" altLang="en-US"/>
              <a:pPr/>
              <a:t>‹#›</a:t>
            </a:fld>
            <a:endParaRPr lang="en-US" altLang="en-US"/>
          </a:p>
        </p:txBody>
      </p:sp>
    </p:spTree>
    <p:extLst>
      <p:ext uri="{BB962C8B-B14F-4D97-AF65-F5344CB8AC3E}">
        <p14:creationId xmlns:p14="http://schemas.microsoft.com/office/powerpoint/2010/main" val="73031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870208-1705-41E5-AC95-B4FFF100B000}" type="slidenum">
              <a:rPr lang="en-US" altLang="en-US"/>
              <a:pPr>
                <a:defRPr/>
              </a:pPr>
              <a:t>‹#›</a:t>
            </a:fld>
            <a:endParaRPr lang="en-US" altLang="en-US"/>
          </a:p>
        </p:txBody>
      </p:sp>
    </p:spTree>
    <p:extLst>
      <p:ext uri="{BB962C8B-B14F-4D97-AF65-F5344CB8AC3E}">
        <p14:creationId xmlns:p14="http://schemas.microsoft.com/office/powerpoint/2010/main" val="32899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BB1472C-97DC-4B4D-8230-1F4D1DF5A331}" type="slidenum">
              <a:rPr lang="en-US" altLang="en-US"/>
              <a:pPr>
                <a:defRPr/>
              </a:pPr>
              <a:t>‹#›</a:t>
            </a:fld>
            <a:endParaRPr lang="en-US" altLang="en-US"/>
          </a:p>
        </p:txBody>
      </p:sp>
    </p:spTree>
    <p:extLst>
      <p:ext uri="{BB962C8B-B14F-4D97-AF65-F5344CB8AC3E}">
        <p14:creationId xmlns:p14="http://schemas.microsoft.com/office/powerpoint/2010/main" val="330764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0156D562-B48B-4439-AE6F-FCE5FF5633E0}" type="slidenum">
              <a:rPr lang="en-US" altLang="en-US"/>
              <a:pPr>
                <a:defRPr/>
              </a:pPr>
              <a:t>‹#›</a:t>
            </a:fld>
            <a:endParaRPr lang="en-US" altLang="en-US"/>
          </a:p>
        </p:txBody>
      </p:sp>
    </p:spTree>
    <p:extLst>
      <p:ext uri="{BB962C8B-B14F-4D97-AF65-F5344CB8AC3E}">
        <p14:creationId xmlns:p14="http://schemas.microsoft.com/office/powerpoint/2010/main" val="311026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F15BF4-D3E7-4F76-A5F6-7D54E24D4641}" type="slidenum">
              <a:rPr lang="en-US" altLang="en-US"/>
              <a:pPr>
                <a:defRPr/>
              </a:pPr>
              <a:t>‹#›</a:t>
            </a:fld>
            <a:endParaRPr lang="en-US" altLang="en-US"/>
          </a:p>
        </p:txBody>
      </p:sp>
    </p:spTree>
    <p:extLst>
      <p:ext uri="{BB962C8B-B14F-4D97-AF65-F5344CB8AC3E}">
        <p14:creationId xmlns:p14="http://schemas.microsoft.com/office/powerpoint/2010/main" val="90815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63837D2-F40F-4988-BCC3-4E1BD6087EC7}" type="slidenum">
              <a:rPr lang="en-US" altLang="en-US"/>
              <a:pPr>
                <a:defRPr/>
              </a:pPr>
              <a:t>‹#›</a:t>
            </a:fld>
            <a:endParaRPr lang="en-US" altLang="en-US"/>
          </a:p>
        </p:txBody>
      </p:sp>
    </p:spTree>
    <p:extLst>
      <p:ext uri="{BB962C8B-B14F-4D97-AF65-F5344CB8AC3E}">
        <p14:creationId xmlns:p14="http://schemas.microsoft.com/office/powerpoint/2010/main" val="305120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E967940-27F1-484C-8F46-46F1EE84B499}" type="slidenum">
              <a:rPr lang="en-US" altLang="en-US"/>
              <a:pPr>
                <a:defRPr/>
              </a:pPr>
              <a:t>‹#›</a:t>
            </a:fld>
            <a:endParaRPr lang="en-US" altLang="en-US"/>
          </a:p>
        </p:txBody>
      </p:sp>
    </p:spTree>
    <p:extLst>
      <p:ext uri="{BB962C8B-B14F-4D97-AF65-F5344CB8AC3E}">
        <p14:creationId xmlns:p14="http://schemas.microsoft.com/office/powerpoint/2010/main" val="423565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3B8768-5601-4525-BE99-B6F48CBD8A24}" type="slidenum">
              <a:rPr lang="en-US" altLang="en-US"/>
              <a:pPr>
                <a:defRPr/>
              </a:pPr>
              <a:t>‹#›</a:t>
            </a:fld>
            <a:endParaRPr lang="en-US" altLang="en-US"/>
          </a:p>
        </p:txBody>
      </p:sp>
    </p:spTree>
    <p:extLst>
      <p:ext uri="{BB962C8B-B14F-4D97-AF65-F5344CB8AC3E}">
        <p14:creationId xmlns:p14="http://schemas.microsoft.com/office/powerpoint/2010/main" val="110528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3795"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379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panose="020B0604020202020204" pitchFamily="34" charset="0"/>
              </a:defRPr>
            </a:lvl1pPr>
          </a:lstStyle>
          <a:p>
            <a:pPr>
              <a:defRPr/>
            </a:pPr>
            <a:fld id="{C2612A35-6C17-4A88-8B25-2E774F2F1E7D}" type="slidenum">
              <a:rPr lang="en-US" altLang="en-US"/>
              <a:pPr>
                <a:defRPr/>
              </a:pPr>
              <a:t>‹#›</a:t>
            </a:fld>
            <a:endParaRPr lang="en-US" altLang="en-US"/>
          </a:p>
        </p:txBody>
      </p:sp>
    </p:spTree>
    <p:extLst>
      <p:ext uri="{BB962C8B-B14F-4D97-AF65-F5344CB8AC3E}">
        <p14:creationId xmlns:p14="http://schemas.microsoft.com/office/powerpoint/2010/main" val="304432644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5027"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85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0D0B7844-F1E8-489D-8E0B-D4EDCF088E2E}" type="slidenum">
              <a:rPr lang="en-US" altLang="en-US"/>
              <a:pPr/>
              <a:t>‹#›</a:t>
            </a:fld>
            <a:endParaRPr lang="en-US" altLang="en-US"/>
          </a:p>
        </p:txBody>
      </p:sp>
    </p:spTree>
    <p:extLst>
      <p:ext uri="{BB962C8B-B14F-4D97-AF65-F5344CB8AC3E}">
        <p14:creationId xmlns:p14="http://schemas.microsoft.com/office/powerpoint/2010/main" val="3642636671"/>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6781800" y="2060575"/>
            <a:ext cx="3886200" cy="4953000"/>
          </a:xfrm>
        </p:spPr>
        <p:txBody>
          <a:bodyPr/>
          <a:lstStyle/>
          <a:p>
            <a:pPr algn="ctr" eaLnBrk="1" hangingPunct="1">
              <a:buFontTx/>
              <a:buNone/>
              <a:defRPr/>
            </a:pPr>
            <a:r>
              <a:rPr lang="en-IE" altLang="en-US" sz="3400" u="sng" dirty="0">
                <a:solidFill>
                  <a:schemeClr val="tx2"/>
                </a:solidFill>
                <a:latin typeface="Times New Roman" pitchFamily="18" charset="0"/>
              </a:rPr>
              <a:t>Module:</a:t>
            </a:r>
          </a:p>
          <a:p>
            <a:pPr algn="ctr" eaLnBrk="1" hangingPunct="1">
              <a:buFontTx/>
              <a:buNone/>
              <a:defRPr/>
            </a:pPr>
            <a:r>
              <a:rPr lang="en-IE" altLang="en-US" sz="3800" dirty="0" smtClean="0">
                <a:latin typeface="Times New Roman" pitchFamily="18" charset="0"/>
              </a:rPr>
              <a:t>Microeconomics</a:t>
            </a:r>
            <a:endParaRPr lang="en-IE" altLang="en-US" sz="3800" dirty="0">
              <a:latin typeface="Times New Roman" pitchFamily="18" charset="0"/>
            </a:endParaRPr>
          </a:p>
          <a:p>
            <a:pPr algn="ctr" eaLnBrk="1" hangingPunct="1">
              <a:buFontTx/>
              <a:buNone/>
              <a:defRPr/>
            </a:pPr>
            <a:endParaRPr lang="en-IE" altLang="en-US" sz="2000" dirty="0">
              <a:latin typeface="Times New Roman" pitchFamily="18" charset="0"/>
            </a:endParaRPr>
          </a:p>
          <a:p>
            <a:pPr algn="ctr" eaLnBrk="1" hangingPunct="1">
              <a:buFontTx/>
              <a:buNone/>
              <a:defRPr/>
            </a:pPr>
            <a:r>
              <a:rPr lang="en-IE" altLang="en-US" sz="3400" u="sng" dirty="0">
                <a:solidFill>
                  <a:schemeClr val="tx2"/>
                </a:solidFill>
                <a:latin typeface="Times New Roman" pitchFamily="18" charset="0"/>
              </a:rPr>
              <a:t>Lecturer:</a:t>
            </a:r>
          </a:p>
          <a:p>
            <a:pPr algn="ctr" eaLnBrk="1" hangingPunct="1">
              <a:buFontTx/>
              <a:buNone/>
              <a:defRPr/>
            </a:pPr>
            <a:r>
              <a:rPr lang="en-IE" altLang="en-US" sz="3800" dirty="0" smtClean="0">
                <a:latin typeface="Times New Roman" pitchFamily="18" charset="0"/>
              </a:rPr>
              <a:t>Dr </a:t>
            </a:r>
            <a:r>
              <a:rPr lang="en-IE" altLang="en-US" sz="3800" dirty="0">
                <a:latin typeface="Times New Roman" pitchFamily="18" charset="0"/>
              </a:rPr>
              <a:t>Stephen Weir</a:t>
            </a:r>
            <a:r>
              <a:rPr lang="en-IE" altLang="en-US" sz="4400" dirty="0"/>
              <a:t> </a:t>
            </a:r>
          </a:p>
        </p:txBody>
      </p:sp>
      <p:pic>
        <p:nvPicPr>
          <p:cNvPr id="307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
            <a:ext cx="502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555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1993900" y="252414"/>
            <a:ext cx="8229600" cy="649287"/>
          </a:xfrm>
        </p:spPr>
        <p:txBody>
          <a:bodyPr/>
          <a:lstStyle/>
          <a:p>
            <a:pPr eaLnBrk="1" hangingPunct="1"/>
            <a:r>
              <a:rPr lang="en-US" smtClean="0"/>
              <a:t>Calculating Percentage Changes</a:t>
            </a:r>
          </a:p>
        </p:txBody>
      </p:sp>
      <p:sp>
        <p:nvSpPr>
          <p:cNvPr id="16389" name="Rectangle 3"/>
          <p:cNvSpPr>
            <a:spLocks noGrp="1" noChangeArrowheads="1"/>
          </p:cNvSpPr>
          <p:nvPr>
            <p:ph type="body" idx="4294967295"/>
          </p:nvPr>
        </p:nvSpPr>
        <p:spPr>
          <a:xfrm>
            <a:off x="2009776" y="944563"/>
            <a:ext cx="8213725" cy="1181100"/>
          </a:xfrm>
        </p:spPr>
        <p:txBody>
          <a:bodyPr/>
          <a:lstStyle/>
          <a:p>
            <a:pPr eaLnBrk="1" hangingPunct="1"/>
            <a:r>
              <a:rPr lang="en-US" sz="2700"/>
              <a:t>Using the midpoint method, the % change </a:t>
            </a:r>
            <a:br>
              <a:rPr lang="en-US" sz="2700"/>
            </a:br>
            <a:r>
              <a:rPr lang="en-US" sz="2700"/>
              <a:t>in </a:t>
            </a:r>
            <a:r>
              <a:rPr lang="en-US" sz="2700" b="1" i="1"/>
              <a:t>P</a:t>
            </a:r>
            <a:r>
              <a:rPr lang="en-US" sz="2700"/>
              <a:t> equals</a:t>
            </a:r>
          </a:p>
        </p:txBody>
      </p:sp>
      <p:sp>
        <p:nvSpPr>
          <p:cNvPr id="1639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5"/>
          <p:cNvGrpSpPr>
            <a:grpSpLocks/>
          </p:cNvGrpSpPr>
          <p:nvPr/>
        </p:nvGrpSpPr>
        <p:grpSpPr bwMode="auto">
          <a:xfrm>
            <a:off x="3251201" y="1978025"/>
            <a:ext cx="5364163" cy="1003300"/>
            <a:chOff x="655" y="2631"/>
            <a:chExt cx="3379" cy="632"/>
          </a:xfrm>
        </p:grpSpPr>
        <p:grpSp>
          <p:nvGrpSpPr>
            <p:cNvPr id="3" name="Group 6"/>
            <p:cNvGrpSpPr>
              <a:grpSpLocks/>
            </p:cNvGrpSpPr>
            <p:nvPr/>
          </p:nvGrpSpPr>
          <p:grpSpPr bwMode="auto">
            <a:xfrm>
              <a:off x="655" y="2631"/>
              <a:ext cx="2252" cy="632"/>
              <a:chOff x="655" y="2631"/>
              <a:chExt cx="2252" cy="632"/>
            </a:xfrm>
          </p:grpSpPr>
          <p:grpSp>
            <p:nvGrpSpPr>
              <p:cNvPr id="4" name="Group 7"/>
              <p:cNvGrpSpPr>
                <a:grpSpLocks/>
              </p:cNvGrpSpPr>
              <p:nvPr/>
            </p:nvGrpSpPr>
            <p:grpSpPr bwMode="auto">
              <a:xfrm>
                <a:off x="655" y="2631"/>
                <a:ext cx="1408" cy="632"/>
                <a:chOff x="655" y="2631"/>
                <a:chExt cx="1408" cy="632"/>
              </a:xfrm>
            </p:grpSpPr>
            <p:sp>
              <p:nvSpPr>
                <p:cNvPr id="16412" name="Line 8"/>
                <p:cNvSpPr>
                  <a:spLocks noChangeShapeType="1"/>
                </p:cNvSpPr>
                <p:nvPr/>
              </p:nvSpPr>
              <p:spPr bwMode="auto">
                <a:xfrm flipV="1">
                  <a:off x="713" y="2949"/>
                  <a:ext cx="1272" cy="0"/>
                </a:xfrm>
                <a:prstGeom prst="line">
                  <a:avLst/>
                </a:prstGeom>
                <a:noFill/>
                <a:ln w="9525">
                  <a:solidFill>
                    <a:schemeClr val="tx1"/>
                  </a:solidFill>
                  <a:round/>
                  <a:headEnd/>
                  <a:tailEnd/>
                </a:ln>
              </p:spPr>
              <p:txBody>
                <a:bodyPr/>
                <a:lstStyle/>
                <a:p>
                  <a:endParaRPr lang="en-US">
                    <a:latin typeface="Arial"/>
                    <a:cs typeface="Arial"/>
                  </a:endParaRPr>
                </a:p>
              </p:txBody>
            </p:sp>
            <p:sp>
              <p:nvSpPr>
                <p:cNvPr id="16413" name="Text Box 9"/>
                <p:cNvSpPr txBox="1">
                  <a:spLocks noChangeArrowheads="1"/>
                </p:cNvSpPr>
                <p:nvPr/>
              </p:nvSpPr>
              <p:spPr bwMode="auto">
                <a:xfrm>
                  <a:off x="655" y="2631"/>
                  <a:ext cx="1408"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$250 – $200</a:t>
                  </a:r>
                </a:p>
              </p:txBody>
            </p:sp>
            <p:sp>
              <p:nvSpPr>
                <p:cNvPr id="16414" name="Text Box 10"/>
                <p:cNvSpPr txBox="1">
                  <a:spLocks noChangeArrowheads="1"/>
                </p:cNvSpPr>
                <p:nvPr/>
              </p:nvSpPr>
              <p:spPr bwMode="auto">
                <a:xfrm>
                  <a:off x="1002" y="2936"/>
                  <a:ext cx="657"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$225</a:t>
                  </a:r>
                </a:p>
              </p:txBody>
            </p:sp>
          </p:grpSp>
          <p:sp>
            <p:nvSpPr>
              <p:cNvPr id="16411" name="Text Box 11"/>
              <p:cNvSpPr txBox="1">
                <a:spLocks noChangeArrowheads="1"/>
              </p:cNvSpPr>
              <p:nvPr/>
            </p:nvSpPr>
            <p:spPr bwMode="auto">
              <a:xfrm>
                <a:off x="2043" y="2780"/>
                <a:ext cx="864"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x 100%</a:t>
                </a:r>
              </a:p>
            </p:txBody>
          </p:sp>
        </p:grpSp>
        <p:sp>
          <p:nvSpPr>
            <p:cNvPr id="16408" name="Rectangle 12"/>
            <p:cNvSpPr>
              <a:spLocks noChangeArrowheads="1"/>
            </p:cNvSpPr>
            <p:nvPr/>
          </p:nvSpPr>
          <p:spPr bwMode="auto">
            <a:xfrm>
              <a:off x="3186" y="2743"/>
              <a:ext cx="746" cy="378"/>
            </a:xfrm>
            <a:prstGeom prst="rect">
              <a:avLst/>
            </a:prstGeom>
            <a:noFill/>
            <a:ln w="9525">
              <a:solidFill>
                <a:srgbClr val="FF0000"/>
              </a:solidFill>
              <a:miter lim="800000"/>
              <a:headEnd/>
              <a:tailEnd/>
            </a:ln>
          </p:spPr>
          <p:txBody>
            <a:bodyPr wrap="none" anchor="ctr"/>
            <a:lstStyle/>
            <a:p>
              <a:endParaRPr lang="en-US">
                <a:latin typeface="Arial"/>
                <a:cs typeface="Arial"/>
              </a:endParaRPr>
            </a:p>
          </p:txBody>
        </p:sp>
        <p:sp>
          <p:nvSpPr>
            <p:cNvPr id="16409" name="Text Box 13"/>
            <p:cNvSpPr txBox="1">
              <a:spLocks noChangeArrowheads="1"/>
            </p:cNvSpPr>
            <p:nvPr/>
          </p:nvSpPr>
          <p:spPr bwMode="auto">
            <a:xfrm>
              <a:off x="2863" y="2776"/>
              <a:ext cx="1171"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  22.2%</a:t>
              </a:r>
            </a:p>
          </p:txBody>
        </p:sp>
      </p:grpSp>
      <p:sp>
        <p:nvSpPr>
          <p:cNvPr id="75790" name="Rectangle 14"/>
          <p:cNvSpPr>
            <a:spLocks noChangeArrowheads="1"/>
          </p:cNvSpPr>
          <p:nvPr/>
        </p:nvSpPr>
        <p:spPr bwMode="auto">
          <a:xfrm>
            <a:off x="1992314" y="3098800"/>
            <a:ext cx="7367587" cy="731838"/>
          </a:xfrm>
          <a:prstGeom prst="rect">
            <a:avLst/>
          </a:prstGeom>
          <a:noFill/>
          <a:ln w="9525">
            <a:noFill/>
            <a:miter lim="800000"/>
            <a:headEnd/>
            <a:tailEnd/>
          </a:ln>
        </p:spPr>
        <p:txBody>
          <a:bodyPr/>
          <a:lstStyle/>
          <a:p>
            <a:pPr marL="342900" indent="-342900">
              <a:lnSpc>
                <a:spcPct val="105000"/>
              </a:lnSpc>
              <a:spcBef>
                <a:spcPct val="45000"/>
              </a:spcBef>
              <a:buClr>
                <a:srgbClr val="A3C167"/>
              </a:buClr>
              <a:buSzPct val="100000"/>
              <a:buFont typeface="Wingdings" pitchFamily="2" charset="2"/>
              <a:buChar char="§"/>
            </a:pPr>
            <a:r>
              <a:rPr lang="en-US" sz="2700" dirty="0">
                <a:latin typeface="Arial"/>
                <a:cs typeface="Arial"/>
              </a:rPr>
              <a:t>The % change in </a:t>
            </a:r>
            <a:r>
              <a:rPr lang="en-US" sz="2700" b="1" i="1" dirty="0">
                <a:latin typeface="Arial"/>
                <a:cs typeface="Arial"/>
              </a:rPr>
              <a:t>Q</a:t>
            </a:r>
            <a:r>
              <a:rPr lang="en-US" sz="2700" dirty="0">
                <a:latin typeface="Arial"/>
                <a:cs typeface="Arial"/>
              </a:rPr>
              <a:t> equals</a:t>
            </a:r>
          </a:p>
        </p:txBody>
      </p:sp>
      <p:grpSp>
        <p:nvGrpSpPr>
          <p:cNvPr id="5" name="Group 15"/>
          <p:cNvGrpSpPr>
            <a:grpSpLocks/>
          </p:cNvGrpSpPr>
          <p:nvPr/>
        </p:nvGrpSpPr>
        <p:grpSpPr bwMode="auto">
          <a:xfrm>
            <a:off x="3525839" y="3646488"/>
            <a:ext cx="4268787" cy="1014412"/>
            <a:chOff x="1261" y="2297"/>
            <a:chExt cx="2689" cy="639"/>
          </a:xfrm>
        </p:grpSpPr>
        <p:grpSp>
          <p:nvGrpSpPr>
            <p:cNvPr id="6" name="Group 16"/>
            <p:cNvGrpSpPr>
              <a:grpSpLocks/>
            </p:cNvGrpSpPr>
            <p:nvPr/>
          </p:nvGrpSpPr>
          <p:grpSpPr bwMode="auto">
            <a:xfrm>
              <a:off x="1261" y="2297"/>
              <a:ext cx="1654" cy="639"/>
              <a:chOff x="1261" y="2297"/>
              <a:chExt cx="1654" cy="639"/>
            </a:xfrm>
          </p:grpSpPr>
          <p:grpSp>
            <p:nvGrpSpPr>
              <p:cNvPr id="7" name="Group 17"/>
              <p:cNvGrpSpPr>
                <a:grpSpLocks/>
              </p:cNvGrpSpPr>
              <p:nvPr/>
            </p:nvGrpSpPr>
            <p:grpSpPr bwMode="auto">
              <a:xfrm>
                <a:off x="1261" y="2297"/>
                <a:ext cx="858" cy="639"/>
                <a:chOff x="1013" y="2449"/>
                <a:chExt cx="858" cy="639"/>
              </a:xfrm>
            </p:grpSpPr>
            <p:sp>
              <p:nvSpPr>
                <p:cNvPr id="16404" name="Line 18"/>
                <p:cNvSpPr>
                  <a:spLocks noChangeShapeType="1"/>
                </p:cNvSpPr>
                <p:nvPr/>
              </p:nvSpPr>
              <p:spPr bwMode="auto">
                <a:xfrm flipV="1">
                  <a:off x="1104" y="2764"/>
                  <a:ext cx="687" cy="0"/>
                </a:xfrm>
                <a:prstGeom prst="line">
                  <a:avLst/>
                </a:prstGeom>
                <a:noFill/>
                <a:ln w="9525">
                  <a:solidFill>
                    <a:schemeClr val="tx1"/>
                  </a:solidFill>
                  <a:round/>
                  <a:headEnd/>
                  <a:tailEnd/>
                </a:ln>
              </p:spPr>
              <p:txBody>
                <a:bodyPr/>
                <a:lstStyle/>
                <a:p>
                  <a:endParaRPr lang="en-US">
                    <a:latin typeface="Arial"/>
                    <a:cs typeface="Arial"/>
                  </a:endParaRPr>
                </a:p>
              </p:txBody>
            </p:sp>
            <p:sp>
              <p:nvSpPr>
                <p:cNvPr id="16405" name="Text Box 19"/>
                <p:cNvSpPr txBox="1">
                  <a:spLocks noChangeArrowheads="1"/>
                </p:cNvSpPr>
                <p:nvPr/>
              </p:nvSpPr>
              <p:spPr bwMode="auto">
                <a:xfrm>
                  <a:off x="1013" y="2449"/>
                  <a:ext cx="858"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12 – 8</a:t>
                  </a:r>
                </a:p>
              </p:txBody>
            </p:sp>
            <p:sp>
              <p:nvSpPr>
                <p:cNvPr id="16406" name="Text Box 20"/>
                <p:cNvSpPr txBox="1">
                  <a:spLocks noChangeArrowheads="1"/>
                </p:cNvSpPr>
                <p:nvPr/>
              </p:nvSpPr>
              <p:spPr bwMode="auto">
                <a:xfrm>
                  <a:off x="1196" y="2761"/>
                  <a:ext cx="477"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10</a:t>
                  </a:r>
                </a:p>
              </p:txBody>
            </p:sp>
          </p:grpSp>
          <p:sp>
            <p:nvSpPr>
              <p:cNvPr id="16403" name="Text Box 21"/>
              <p:cNvSpPr txBox="1">
                <a:spLocks noChangeArrowheads="1"/>
              </p:cNvSpPr>
              <p:nvPr/>
            </p:nvSpPr>
            <p:spPr bwMode="auto">
              <a:xfrm>
                <a:off x="2051" y="2446"/>
                <a:ext cx="864"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x 100%</a:t>
                </a:r>
              </a:p>
            </p:txBody>
          </p:sp>
        </p:grpSp>
        <p:grpSp>
          <p:nvGrpSpPr>
            <p:cNvPr id="8" name="Group 22"/>
            <p:cNvGrpSpPr>
              <a:grpSpLocks/>
            </p:cNvGrpSpPr>
            <p:nvPr/>
          </p:nvGrpSpPr>
          <p:grpSpPr bwMode="auto">
            <a:xfrm>
              <a:off x="2913" y="2409"/>
              <a:ext cx="1037" cy="378"/>
              <a:chOff x="2913" y="2409"/>
              <a:chExt cx="1037" cy="378"/>
            </a:xfrm>
          </p:grpSpPr>
          <p:sp>
            <p:nvSpPr>
              <p:cNvPr id="16400" name="Rectangle 23"/>
              <p:cNvSpPr>
                <a:spLocks noChangeArrowheads="1"/>
              </p:cNvSpPr>
              <p:nvPr/>
            </p:nvSpPr>
            <p:spPr bwMode="auto">
              <a:xfrm>
                <a:off x="3183" y="2409"/>
                <a:ext cx="746" cy="378"/>
              </a:xfrm>
              <a:prstGeom prst="rect">
                <a:avLst/>
              </a:prstGeom>
              <a:noFill/>
              <a:ln w="9525">
                <a:solidFill>
                  <a:srgbClr val="FF0000"/>
                </a:solidFill>
                <a:miter lim="800000"/>
                <a:headEnd/>
                <a:tailEnd/>
              </a:ln>
            </p:spPr>
            <p:txBody>
              <a:bodyPr wrap="none" anchor="ctr"/>
              <a:lstStyle/>
              <a:p>
                <a:endParaRPr lang="en-US">
                  <a:latin typeface="Arial"/>
                  <a:cs typeface="Arial"/>
                </a:endParaRPr>
              </a:p>
            </p:txBody>
          </p:sp>
          <p:sp>
            <p:nvSpPr>
              <p:cNvPr id="16401" name="Text Box 24"/>
              <p:cNvSpPr txBox="1">
                <a:spLocks noChangeArrowheads="1"/>
              </p:cNvSpPr>
              <p:nvPr/>
            </p:nvSpPr>
            <p:spPr bwMode="auto">
              <a:xfrm>
                <a:off x="2913" y="2434"/>
                <a:ext cx="1037"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  40.0%</a:t>
                </a:r>
              </a:p>
            </p:txBody>
          </p:sp>
        </p:grpSp>
      </p:grpSp>
      <p:sp>
        <p:nvSpPr>
          <p:cNvPr id="75801" name="Rectangle 25"/>
          <p:cNvSpPr>
            <a:spLocks noChangeArrowheads="1"/>
          </p:cNvSpPr>
          <p:nvPr/>
        </p:nvSpPr>
        <p:spPr bwMode="auto">
          <a:xfrm>
            <a:off x="1992314" y="4813300"/>
            <a:ext cx="7367587" cy="579438"/>
          </a:xfrm>
          <a:prstGeom prst="rect">
            <a:avLst/>
          </a:prstGeom>
          <a:noFill/>
          <a:ln w="9525">
            <a:noFill/>
            <a:miter lim="800000"/>
            <a:headEnd/>
            <a:tailEnd/>
          </a:ln>
        </p:spPr>
        <p:txBody>
          <a:bodyPr/>
          <a:lstStyle/>
          <a:p>
            <a:pPr marL="342900" indent="-342900">
              <a:lnSpc>
                <a:spcPct val="105000"/>
              </a:lnSpc>
              <a:spcBef>
                <a:spcPct val="45000"/>
              </a:spcBef>
              <a:buClr>
                <a:srgbClr val="A3C167"/>
              </a:buClr>
              <a:buSzPct val="100000"/>
              <a:buFont typeface="Wingdings" pitchFamily="2" charset="2"/>
              <a:buChar char="§"/>
            </a:pPr>
            <a:r>
              <a:rPr lang="en-US" sz="2700" dirty="0">
                <a:latin typeface="Arial"/>
                <a:cs typeface="Arial"/>
              </a:rPr>
              <a:t>The price elasticity of demand equals</a:t>
            </a:r>
          </a:p>
        </p:txBody>
      </p:sp>
      <p:grpSp>
        <p:nvGrpSpPr>
          <p:cNvPr id="9" name="Group 26"/>
          <p:cNvGrpSpPr>
            <a:grpSpLocks/>
          </p:cNvGrpSpPr>
          <p:nvPr/>
        </p:nvGrpSpPr>
        <p:grpSpPr bwMode="auto">
          <a:xfrm>
            <a:off x="4229100" y="5448301"/>
            <a:ext cx="2616200" cy="519113"/>
            <a:chOff x="928" y="3408"/>
            <a:chExt cx="1648" cy="327"/>
          </a:xfrm>
        </p:grpSpPr>
        <p:sp>
          <p:nvSpPr>
            <p:cNvPr id="16396" name="Text Box 27"/>
            <p:cNvSpPr txBox="1">
              <a:spLocks noChangeArrowheads="1"/>
            </p:cNvSpPr>
            <p:nvPr/>
          </p:nvSpPr>
          <p:spPr bwMode="auto">
            <a:xfrm>
              <a:off x="928" y="3408"/>
              <a:ext cx="1648" cy="327"/>
            </a:xfrm>
            <a:prstGeom prst="rect">
              <a:avLst/>
            </a:prstGeom>
            <a:noFill/>
            <a:ln w="9525">
              <a:noFill/>
              <a:miter lim="800000"/>
              <a:headEnd/>
              <a:tailEnd/>
            </a:ln>
          </p:spPr>
          <p:txBody>
            <a:bodyPr>
              <a:spAutoFit/>
            </a:bodyPr>
            <a:lstStyle/>
            <a:p>
              <a:pPr>
                <a:spcBef>
                  <a:spcPct val="50000"/>
                </a:spcBef>
              </a:pPr>
              <a:r>
                <a:rPr lang="en-US" sz="2800">
                  <a:latin typeface="Arial"/>
                  <a:cs typeface="Arial"/>
                </a:rPr>
                <a:t>40/22.2  =  1.8</a:t>
              </a:r>
            </a:p>
          </p:txBody>
        </p:sp>
        <p:sp>
          <p:nvSpPr>
            <p:cNvPr id="16397" name="Rectangle 28"/>
            <p:cNvSpPr>
              <a:spLocks noChangeArrowheads="1"/>
            </p:cNvSpPr>
            <p:nvPr/>
          </p:nvSpPr>
          <p:spPr bwMode="auto">
            <a:xfrm>
              <a:off x="2079" y="3425"/>
              <a:ext cx="402" cy="289"/>
            </a:xfrm>
            <a:prstGeom prst="rect">
              <a:avLst/>
            </a:prstGeom>
            <a:noFill/>
            <a:ln w="9525">
              <a:solidFill>
                <a:srgbClr val="FF0000"/>
              </a:solidFill>
              <a:miter lim="800000"/>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36166971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Effect transition="in" filter="wipe(left)">
                                      <p:cBhvr>
                                        <p:cTn id="7" dur="500"/>
                                        <p:tgtEl>
                                          <p:spTgt spid="1638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5790"/>
                                        </p:tgtEl>
                                        <p:attrNameLst>
                                          <p:attrName>style.visibility</p:attrName>
                                        </p:attrNameLst>
                                      </p:cBhvr>
                                      <p:to>
                                        <p:strVal val="visible"/>
                                      </p:to>
                                    </p:set>
                                    <p:animEffect transition="in" filter="wipe(left)">
                                      <p:cBhvr>
                                        <p:cTn id="16" dur="500"/>
                                        <p:tgtEl>
                                          <p:spTgt spid="7579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801"/>
                                        </p:tgtEl>
                                        <p:attrNameLst>
                                          <p:attrName>style.visibility</p:attrName>
                                        </p:attrNameLst>
                                      </p:cBhvr>
                                      <p:to>
                                        <p:strVal val="visible"/>
                                      </p:to>
                                    </p:set>
                                    <p:animEffect transition="in" filter="wipe(left)">
                                      <p:cBhvr>
                                        <p:cTn id="25" dur="500"/>
                                        <p:tgtEl>
                                          <p:spTgt spid="7580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bldLvl="4"/>
      <p:bldP spid="75790" grpId="0"/>
      <p:bldP spid="758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IE" altLang="en-US"/>
              <a:t>Determinants of PED</a:t>
            </a:r>
            <a:endParaRPr lang="en-GB" altLang="en-US"/>
          </a:p>
        </p:txBody>
      </p:sp>
      <p:sp>
        <p:nvSpPr>
          <p:cNvPr id="14339" name="Rectangle 3"/>
          <p:cNvSpPr>
            <a:spLocks noGrp="1" noChangeArrowheads="1"/>
          </p:cNvSpPr>
          <p:nvPr>
            <p:ph type="body" idx="1"/>
          </p:nvPr>
        </p:nvSpPr>
        <p:spPr/>
        <p:txBody>
          <a:bodyPr/>
          <a:lstStyle/>
          <a:p>
            <a:pPr marL="609600" indent="-609600">
              <a:lnSpc>
                <a:spcPct val="90000"/>
              </a:lnSpc>
              <a:buFont typeface="Wingdings" panose="05000000000000000000" pitchFamily="2" charset="2"/>
              <a:buAutoNum type="arabicPeriod"/>
            </a:pPr>
            <a:r>
              <a:rPr lang="en-IE" altLang="en-US" sz="2400" dirty="0"/>
              <a:t>The number &amp;</a:t>
            </a:r>
            <a:r>
              <a:rPr lang="en-IE" altLang="en-US" sz="2400" dirty="0" smtClean="0"/>
              <a:t> </a:t>
            </a:r>
            <a:r>
              <a:rPr lang="en-IE" altLang="en-US" sz="2400" dirty="0"/>
              <a:t>closeness of substitutes</a:t>
            </a:r>
          </a:p>
          <a:p>
            <a:pPr marL="1371600" lvl="2" indent="-457200">
              <a:lnSpc>
                <a:spcPct val="90000"/>
              </a:lnSpc>
              <a:buNone/>
            </a:pPr>
            <a:r>
              <a:rPr lang="en-IE" altLang="en-US" sz="2000" dirty="0"/>
              <a:t>	The more substitutes of a good &amp;</a:t>
            </a:r>
            <a:r>
              <a:rPr lang="en-IE" altLang="en-US" sz="2000" dirty="0" smtClean="0"/>
              <a:t> </a:t>
            </a:r>
            <a:r>
              <a:rPr lang="en-IE" altLang="en-US" sz="2000" dirty="0"/>
              <a:t>the closer they are the greater the PED</a:t>
            </a:r>
          </a:p>
          <a:p>
            <a:pPr marL="609600" indent="-609600">
              <a:lnSpc>
                <a:spcPct val="90000"/>
              </a:lnSpc>
              <a:buFont typeface="Wingdings" panose="05000000000000000000" pitchFamily="2" charset="2"/>
              <a:buAutoNum type="arabicPeriod"/>
            </a:pPr>
            <a:r>
              <a:rPr lang="en-IE" altLang="en-US" sz="2400" dirty="0"/>
              <a:t>The proportion of Income spent on the good</a:t>
            </a:r>
          </a:p>
          <a:p>
            <a:pPr marL="1562100" lvl="3" indent="0">
              <a:lnSpc>
                <a:spcPct val="90000"/>
              </a:lnSpc>
              <a:buNone/>
            </a:pPr>
            <a:r>
              <a:rPr lang="en-IE" altLang="en-US" dirty="0"/>
              <a:t>The higher the proportion of income spent on the good the more the consumer will be forced to cut consumption when the price rises</a:t>
            </a:r>
          </a:p>
          <a:p>
            <a:pPr marL="609600" indent="-609600">
              <a:lnSpc>
                <a:spcPct val="90000"/>
              </a:lnSpc>
              <a:buFont typeface="Wingdings" panose="05000000000000000000" pitchFamily="2" charset="2"/>
              <a:buAutoNum type="arabicPeriod"/>
            </a:pPr>
            <a:r>
              <a:rPr lang="en-IE" altLang="en-US" sz="2400" dirty="0"/>
              <a:t>Time </a:t>
            </a:r>
            <a:r>
              <a:rPr lang="en-IE" altLang="en-US" sz="2400" dirty="0" smtClean="0"/>
              <a:t>Horizon</a:t>
            </a:r>
            <a:endParaRPr lang="en-IE" altLang="en-US" sz="2400" dirty="0"/>
          </a:p>
          <a:p>
            <a:pPr marL="1371600" lvl="2" indent="-457200">
              <a:lnSpc>
                <a:spcPct val="90000"/>
              </a:lnSpc>
              <a:buNone/>
            </a:pPr>
            <a:r>
              <a:rPr lang="en-IE" altLang="en-US" sz="2000" dirty="0"/>
              <a:t>	When price increases, people may take time to adjust their consumption and find </a:t>
            </a:r>
            <a:r>
              <a:rPr lang="en-IE" altLang="en-US" sz="2000" dirty="0" smtClean="0"/>
              <a:t>alternatives</a:t>
            </a:r>
            <a:endParaRPr lang="en-IE" altLang="en-US" sz="2000" dirty="0"/>
          </a:p>
          <a:p>
            <a:pPr marL="609600" indent="-609600">
              <a:lnSpc>
                <a:spcPct val="90000"/>
              </a:lnSpc>
              <a:buFont typeface="Wingdings" panose="05000000000000000000" pitchFamily="2" charset="2"/>
              <a:buAutoNum type="arabicPeriod"/>
            </a:pPr>
            <a:r>
              <a:rPr lang="en-IE" altLang="en-US" sz="2400" dirty="0" smtClean="0"/>
              <a:t>Necessities v. Luxuries</a:t>
            </a:r>
            <a:endParaRPr lang="en-IE" altLang="en-US" sz="2400" dirty="0"/>
          </a:p>
          <a:p>
            <a:pPr marL="1371600" lvl="2" indent="-457200">
              <a:lnSpc>
                <a:spcPct val="90000"/>
              </a:lnSpc>
              <a:buNone/>
            </a:pPr>
            <a:r>
              <a:rPr lang="en-IE" altLang="en-US" sz="2000" dirty="0"/>
              <a:t>	</a:t>
            </a:r>
            <a:r>
              <a:rPr lang="en-IE" altLang="en-US" sz="2000" dirty="0" smtClean="0"/>
              <a:t>People are less able to reduce their consumption of necessities (There’s clue in the name), consequently they are inelastic (and vice versa for luxuries)</a:t>
            </a:r>
            <a:endParaRPr lang="en-IE" altLang="en-US" sz="2000" dirty="0"/>
          </a:p>
          <a:p>
            <a:pPr marL="609600" indent="-609600">
              <a:lnSpc>
                <a:spcPct val="90000"/>
              </a:lnSpc>
              <a:buNone/>
            </a:pPr>
            <a:endParaRPr lang="en-GB" altLang="en-US" sz="2800" dirty="0"/>
          </a:p>
        </p:txBody>
      </p:sp>
    </p:spTree>
    <p:extLst>
      <p:ext uri="{BB962C8B-B14F-4D97-AF65-F5344CB8AC3E}">
        <p14:creationId xmlns:p14="http://schemas.microsoft.com/office/powerpoint/2010/main" val="425532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IE" altLang="en-US"/>
              <a:t>Price Elasticity of Demand</a:t>
            </a:r>
            <a:endParaRPr lang="en-GB" altLang="en-US"/>
          </a:p>
        </p:txBody>
      </p:sp>
      <p:sp>
        <p:nvSpPr>
          <p:cNvPr id="8195" name="Rectangle 3"/>
          <p:cNvSpPr>
            <a:spLocks noGrp="1" noChangeArrowheads="1"/>
          </p:cNvSpPr>
          <p:nvPr>
            <p:ph type="body" idx="1"/>
          </p:nvPr>
        </p:nvSpPr>
        <p:spPr/>
        <p:txBody>
          <a:bodyPr/>
          <a:lstStyle/>
          <a:p>
            <a:pPr marL="609600" indent="-609600">
              <a:lnSpc>
                <a:spcPct val="90000"/>
              </a:lnSpc>
              <a:buNone/>
            </a:pPr>
            <a:r>
              <a:rPr lang="en-IE" altLang="en-US" dirty="0"/>
              <a:t>The elasticity of a good can be divided into 3 broad categories</a:t>
            </a:r>
          </a:p>
          <a:p>
            <a:pPr marL="609600" indent="-609600">
              <a:lnSpc>
                <a:spcPct val="90000"/>
              </a:lnSpc>
              <a:buNone/>
            </a:pPr>
            <a:r>
              <a:rPr lang="en-IE" altLang="en-US" i="1" dirty="0"/>
              <a:t>1.	</a:t>
            </a:r>
            <a:r>
              <a:rPr lang="en-IE" altLang="en-US" b="1" u="sng" dirty="0"/>
              <a:t>Elastic Demand</a:t>
            </a:r>
            <a:r>
              <a:rPr lang="en-IE" altLang="en-US" dirty="0"/>
              <a:t> </a:t>
            </a:r>
          </a:p>
          <a:p>
            <a:pPr marL="609600" indent="-609600">
              <a:lnSpc>
                <a:spcPct val="90000"/>
              </a:lnSpc>
              <a:buNone/>
            </a:pPr>
            <a:r>
              <a:rPr lang="en-IE" altLang="en-US" dirty="0"/>
              <a:t> Where PED is more negative than –1 or PED is greater than </a:t>
            </a:r>
            <a:r>
              <a:rPr lang="en-IE" altLang="en-US" dirty="0" smtClean="0">
                <a:latin typeface="Arial" panose="020B0604020202020204" pitchFamily="34" charset="0"/>
                <a:cs typeface="Arial" panose="020B0604020202020204" pitchFamily="34" charset="0"/>
              </a:rPr>
              <a:t>│</a:t>
            </a:r>
            <a:r>
              <a:rPr lang="en-IE" altLang="en-US" dirty="0" smtClean="0"/>
              <a:t>1</a:t>
            </a:r>
            <a:r>
              <a:rPr lang="en-IE" altLang="en-US" dirty="0" smtClean="0">
                <a:latin typeface="Arial" panose="020B0604020202020204" pitchFamily="34" charset="0"/>
                <a:cs typeface="Arial" panose="020B0604020202020204" pitchFamily="34" charset="0"/>
              </a:rPr>
              <a:t>│</a:t>
            </a:r>
            <a:r>
              <a:rPr lang="en-IE" altLang="en-US" dirty="0" smtClean="0"/>
              <a:t> </a:t>
            </a:r>
            <a:endParaRPr lang="en-IE" altLang="en-US" dirty="0"/>
          </a:p>
          <a:p>
            <a:pPr marL="609600" indent="-609600">
              <a:lnSpc>
                <a:spcPct val="90000"/>
              </a:lnSpc>
              <a:buNone/>
            </a:pPr>
            <a:r>
              <a:rPr lang="en-IE" altLang="en-US" dirty="0"/>
              <a:t>This occurs when the percentage change in quantity exceeds the percentage change in price</a:t>
            </a:r>
          </a:p>
          <a:p>
            <a:pPr marL="609600" indent="-609600">
              <a:lnSpc>
                <a:spcPct val="90000"/>
              </a:lnSpc>
              <a:buNone/>
            </a:pPr>
            <a:r>
              <a:rPr lang="en-IE" altLang="en-US" dirty="0"/>
              <a:t>i.e. Numerator &gt; Denominator</a:t>
            </a:r>
            <a:endParaRPr lang="en-GB" altLang="en-US" dirty="0"/>
          </a:p>
        </p:txBody>
      </p:sp>
    </p:spTree>
    <p:extLst>
      <p:ext uri="{BB962C8B-B14F-4D97-AF65-F5344CB8AC3E}">
        <p14:creationId xmlns:p14="http://schemas.microsoft.com/office/powerpoint/2010/main" val="1264466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IE" altLang="en-US"/>
              <a:t>Price Elasticity of Demand</a:t>
            </a:r>
            <a:endParaRPr lang="en-GB" altLang="en-US"/>
          </a:p>
        </p:txBody>
      </p:sp>
      <p:sp>
        <p:nvSpPr>
          <p:cNvPr id="9219" name="Rectangle 3"/>
          <p:cNvSpPr>
            <a:spLocks noGrp="1" noChangeArrowheads="1"/>
          </p:cNvSpPr>
          <p:nvPr>
            <p:ph type="body" idx="1"/>
          </p:nvPr>
        </p:nvSpPr>
        <p:spPr/>
        <p:txBody>
          <a:bodyPr/>
          <a:lstStyle/>
          <a:p>
            <a:pPr>
              <a:buFont typeface="Wingdings" panose="05000000000000000000" pitchFamily="2" charset="2"/>
              <a:buNone/>
            </a:pPr>
            <a:r>
              <a:rPr lang="en-IE" altLang="en-US"/>
              <a:t>2.		</a:t>
            </a:r>
            <a:r>
              <a:rPr lang="en-IE" altLang="en-US" b="1" u="sng"/>
              <a:t>Inelastic Demand</a:t>
            </a:r>
          </a:p>
          <a:p>
            <a:pPr>
              <a:buFont typeface="Wingdings" panose="05000000000000000000" pitchFamily="2" charset="2"/>
              <a:buNone/>
            </a:pPr>
            <a:r>
              <a:rPr lang="en-IE" altLang="en-US"/>
              <a:t>Where the PED lies between –1 and 0</a:t>
            </a:r>
          </a:p>
          <a:p>
            <a:pPr>
              <a:buFont typeface="Wingdings" panose="05000000000000000000" pitchFamily="2" charset="2"/>
              <a:buNone/>
            </a:pPr>
            <a:r>
              <a:rPr lang="en-IE" altLang="en-US"/>
              <a:t>This occurs when the percentage change in quantity is less than the percentage change in price</a:t>
            </a:r>
          </a:p>
          <a:p>
            <a:pPr>
              <a:buFont typeface="Wingdings" panose="05000000000000000000" pitchFamily="2" charset="2"/>
              <a:buNone/>
            </a:pPr>
            <a:r>
              <a:rPr lang="en-IE" altLang="en-US"/>
              <a:t>i.e. Numerator &lt; Denominator</a:t>
            </a:r>
            <a:endParaRPr lang="en-GB" altLang="en-US"/>
          </a:p>
        </p:txBody>
      </p:sp>
    </p:spTree>
    <p:extLst>
      <p:ext uri="{BB962C8B-B14F-4D97-AF65-F5344CB8AC3E}">
        <p14:creationId xmlns:p14="http://schemas.microsoft.com/office/powerpoint/2010/main" val="3830671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IE" altLang="en-US"/>
              <a:t>Price Elasticity of Demand</a:t>
            </a:r>
            <a:endParaRPr lang="en-GB" altLang="en-US"/>
          </a:p>
        </p:txBody>
      </p:sp>
      <p:sp>
        <p:nvSpPr>
          <p:cNvPr id="10243" name="Rectangle 3"/>
          <p:cNvSpPr>
            <a:spLocks noGrp="1" noChangeArrowheads="1"/>
          </p:cNvSpPr>
          <p:nvPr>
            <p:ph type="body" idx="1"/>
          </p:nvPr>
        </p:nvSpPr>
        <p:spPr/>
        <p:txBody>
          <a:bodyPr/>
          <a:lstStyle/>
          <a:p>
            <a:pPr>
              <a:buFont typeface="Wingdings" panose="05000000000000000000" pitchFamily="2" charset="2"/>
              <a:buNone/>
            </a:pPr>
            <a:r>
              <a:rPr lang="en-IE" altLang="en-US"/>
              <a:t>3.		</a:t>
            </a:r>
            <a:r>
              <a:rPr lang="en-IE" altLang="en-US" b="1" u="sng"/>
              <a:t>Unit Elasticity</a:t>
            </a:r>
          </a:p>
          <a:p>
            <a:pPr>
              <a:buFont typeface="Wingdings" panose="05000000000000000000" pitchFamily="2" charset="2"/>
              <a:buNone/>
            </a:pPr>
            <a:r>
              <a:rPr lang="en-IE" altLang="en-US"/>
              <a:t>Where PED equals 1</a:t>
            </a:r>
          </a:p>
          <a:p>
            <a:pPr>
              <a:buFont typeface="Wingdings" panose="05000000000000000000" pitchFamily="2" charset="2"/>
              <a:buNone/>
            </a:pPr>
            <a:r>
              <a:rPr lang="en-IE" altLang="en-US"/>
              <a:t>This occurs where the percentage change in quantity equals the percentage change in price</a:t>
            </a:r>
          </a:p>
          <a:p>
            <a:pPr>
              <a:buFont typeface="Wingdings" panose="05000000000000000000" pitchFamily="2" charset="2"/>
              <a:buNone/>
            </a:pPr>
            <a:r>
              <a:rPr lang="en-IE" altLang="en-US"/>
              <a:t>i.e. Numerator = Denominator</a:t>
            </a:r>
            <a:endParaRPr lang="en-GB" altLang="en-US"/>
          </a:p>
        </p:txBody>
      </p:sp>
    </p:spTree>
    <p:extLst>
      <p:ext uri="{BB962C8B-B14F-4D97-AF65-F5344CB8AC3E}">
        <p14:creationId xmlns:p14="http://schemas.microsoft.com/office/powerpoint/2010/main" val="2945658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a:t>Price Elasticity of Demand</a:t>
            </a:r>
            <a:endParaRPr lang="en-GB" altLang="en-US"/>
          </a:p>
        </p:txBody>
      </p:sp>
      <p:sp>
        <p:nvSpPr>
          <p:cNvPr id="11267" name="Rectangle 3"/>
          <p:cNvSpPr>
            <a:spLocks noGrp="1" noChangeArrowheads="1"/>
          </p:cNvSpPr>
          <p:nvPr>
            <p:ph type="body" idx="1"/>
          </p:nvPr>
        </p:nvSpPr>
        <p:spPr/>
        <p:txBody>
          <a:bodyPr/>
          <a:lstStyle/>
          <a:p>
            <a:r>
              <a:rPr lang="en-IE" altLang="en-US" b="1" dirty="0" smtClean="0"/>
              <a:t>Summary</a:t>
            </a:r>
            <a:endParaRPr lang="en-IE" altLang="en-US" b="1" dirty="0"/>
          </a:p>
          <a:p>
            <a:r>
              <a:rPr lang="en-IE" altLang="en-US" dirty="0"/>
              <a:t>Elastic Demand – Price changes have a big affect on quantity demanded.</a:t>
            </a:r>
          </a:p>
          <a:p>
            <a:pPr>
              <a:buFont typeface="Wingdings" panose="05000000000000000000" pitchFamily="2" charset="2"/>
              <a:buNone/>
            </a:pPr>
            <a:r>
              <a:rPr lang="en-IE" altLang="en-US" dirty="0"/>
              <a:t>	Demand curve is relatively </a:t>
            </a:r>
            <a:r>
              <a:rPr lang="en-IE" altLang="en-US" dirty="0" smtClean="0"/>
              <a:t>flat*</a:t>
            </a:r>
            <a:endParaRPr lang="en-IE" altLang="en-US" dirty="0"/>
          </a:p>
          <a:p>
            <a:r>
              <a:rPr lang="en-IE" altLang="en-US" dirty="0"/>
              <a:t>Inelastic Demand – Price changes have a small affect on quantity demanded</a:t>
            </a:r>
          </a:p>
          <a:p>
            <a:pPr>
              <a:buFont typeface="Wingdings" panose="05000000000000000000" pitchFamily="2" charset="2"/>
              <a:buNone/>
            </a:pPr>
            <a:r>
              <a:rPr lang="en-IE" altLang="en-US" dirty="0"/>
              <a:t>	Demand curve is relatively </a:t>
            </a:r>
            <a:r>
              <a:rPr lang="en-IE" altLang="en-US" dirty="0" smtClean="0"/>
              <a:t>steep*</a:t>
            </a:r>
          </a:p>
          <a:p>
            <a:r>
              <a:rPr lang="en-IE" altLang="en-US" sz="1600" dirty="0" smtClean="0"/>
              <a:t>*Warning: There are “issues” with this interpretation !!</a:t>
            </a:r>
            <a:endParaRPr lang="en-GB" altLang="en-US" sz="1600" dirty="0"/>
          </a:p>
        </p:txBody>
      </p:sp>
    </p:spTree>
    <p:extLst>
      <p:ext uri="{BB962C8B-B14F-4D97-AF65-F5344CB8AC3E}">
        <p14:creationId xmlns:p14="http://schemas.microsoft.com/office/powerpoint/2010/main" val="2601598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IE" altLang="en-US"/>
              <a:t>Price, Quantity &amp; Total Revenue</a:t>
            </a:r>
            <a:endParaRPr lang="en-GB" altLang="en-US"/>
          </a:p>
        </p:txBody>
      </p:sp>
      <p:sp>
        <p:nvSpPr>
          <p:cNvPr id="12291" name="Rectangle 3"/>
          <p:cNvSpPr>
            <a:spLocks noGrp="1" noChangeArrowheads="1"/>
          </p:cNvSpPr>
          <p:nvPr>
            <p:ph type="body" idx="1"/>
          </p:nvPr>
        </p:nvSpPr>
        <p:spPr/>
        <p:txBody>
          <a:bodyPr/>
          <a:lstStyle/>
          <a:p>
            <a:pPr>
              <a:lnSpc>
                <a:spcPct val="90000"/>
              </a:lnSpc>
            </a:pPr>
            <a:r>
              <a:rPr lang="en-IE" altLang="en-US" dirty="0"/>
              <a:t>Total revenue is equal to price multiplied by quantity</a:t>
            </a:r>
          </a:p>
          <a:p>
            <a:pPr>
              <a:lnSpc>
                <a:spcPct val="90000"/>
              </a:lnSpc>
            </a:pPr>
            <a:r>
              <a:rPr lang="en-IE" altLang="en-US" dirty="0"/>
              <a:t>When demand is </a:t>
            </a:r>
            <a:r>
              <a:rPr lang="en-IE" altLang="en-US" u="sng" dirty="0"/>
              <a:t>elastic</a:t>
            </a:r>
            <a:r>
              <a:rPr lang="en-IE" altLang="en-US" dirty="0"/>
              <a:t>, </a:t>
            </a:r>
            <a:r>
              <a:rPr lang="en-IE" altLang="en-US" dirty="0" smtClean="0"/>
              <a:t>quantity </a:t>
            </a:r>
            <a:r>
              <a:rPr lang="en-IE" altLang="en-US" dirty="0"/>
              <a:t>demanded changes proportionately more than price</a:t>
            </a:r>
          </a:p>
          <a:p>
            <a:pPr>
              <a:lnSpc>
                <a:spcPct val="90000"/>
              </a:lnSpc>
            </a:pPr>
            <a:r>
              <a:rPr lang="en-IE" altLang="en-US" dirty="0"/>
              <a:t>i.e. </a:t>
            </a:r>
            <a:r>
              <a:rPr lang="en-IE" altLang="en-US" dirty="0">
                <a:cs typeface="Arial" panose="020B0604020202020204" pitchFamily="34" charset="0"/>
              </a:rPr>
              <a:t>ΔQ has a bigger effect on TR than ΔP</a:t>
            </a:r>
          </a:p>
          <a:p>
            <a:pPr>
              <a:lnSpc>
                <a:spcPct val="90000"/>
              </a:lnSpc>
            </a:pPr>
            <a:r>
              <a:rPr lang="en-IE" altLang="en-US" dirty="0">
                <a:cs typeface="Arial" panose="020B0604020202020204" pitchFamily="34" charset="0"/>
              </a:rPr>
              <a:t>P</a:t>
            </a:r>
            <a:r>
              <a:rPr lang="en-IE" altLang="en-US" dirty="0">
                <a:ea typeface="Arial Unicode MS" panose="020B0604020202020204" pitchFamily="34" charset="-128"/>
                <a:cs typeface="Arial Unicode MS" panose="020B0604020202020204" pitchFamily="34" charset="-128"/>
              </a:rPr>
              <a:t>↓, Q↑ proportionately more</a:t>
            </a:r>
            <a:r>
              <a:rPr lang="en-IE" altLang="en-US" dirty="0">
                <a:ea typeface="Batang" pitchFamily="18" charset="-127"/>
              </a:rPr>
              <a:t>⇒ TR</a:t>
            </a:r>
            <a:r>
              <a:rPr lang="en-IE" altLang="en-US" dirty="0">
                <a:ea typeface="Arial Unicode MS" panose="020B0604020202020204" pitchFamily="34" charset="-128"/>
                <a:cs typeface="Arial Unicode MS" panose="020B0604020202020204" pitchFamily="34" charset="-128"/>
              </a:rPr>
              <a:t>↑</a:t>
            </a:r>
          </a:p>
          <a:p>
            <a:pPr>
              <a:lnSpc>
                <a:spcPct val="90000"/>
              </a:lnSpc>
            </a:pPr>
            <a:r>
              <a:rPr lang="en-IE" altLang="en-US" dirty="0">
                <a:ea typeface="Arial Unicode MS" panose="020B0604020202020204" pitchFamily="34" charset="-128"/>
                <a:cs typeface="Arial Unicode MS" panose="020B0604020202020204" pitchFamily="34" charset="-128"/>
              </a:rPr>
              <a:t>P↑, Q↓ proportionately more</a:t>
            </a:r>
            <a:r>
              <a:rPr lang="en-IE" altLang="en-US" dirty="0">
                <a:ea typeface="Batang" pitchFamily="18" charset="-127"/>
              </a:rPr>
              <a:t>⇒ TR</a:t>
            </a:r>
            <a:r>
              <a:rPr lang="en-IE" altLang="en-US" dirty="0">
                <a:ea typeface="Arial Unicode MS" panose="020B0604020202020204" pitchFamily="34" charset="-128"/>
                <a:cs typeface="Arial Unicode MS" panose="020B0604020202020204" pitchFamily="34" charset="-128"/>
              </a:rPr>
              <a:t>↓</a:t>
            </a:r>
            <a:endParaRPr lang="en-GB" alt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33584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IE" altLang="en-US"/>
              <a:t>Price, Quantity &amp; Total Revenue</a:t>
            </a:r>
            <a:endParaRPr lang="en-GB" altLang="en-US"/>
          </a:p>
        </p:txBody>
      </p:sp>
      <p:sp>
        <p:nvSpPr>
          <p:cNvPr id="13315" name="Rectangle 3"/>
          <p:cNvSpPr>
            <a:spLocks noGrp="1" noChangeArrowheads="1"/>
          </p:cNvSpPr>
          <p:nvPr>
            <p:ph type="body" idx="1"/>
          </p:nvPr>
        </p:nvSpPr>
        <p:spPr/>
        <p:txBody>
          <a:bodyPr/>
          <a:lstStyle/>
          <a:p>
            <a:r>
              <a:rPr lang="en-IE" altLang="en-US" dirty="0"/>
              <a:t>When demand is </a:t>
            </a:r>
            <a:r>
              <a:rPr lang="en-IE" altLang="en-US" u="sng" dirty="0"/>
              <a:t>inelastic</a:t>
            </a:r>
            <a:r>
              <a:rPr lang="en-IE" altLang="en-US" dirty="0"/>
              <a:t>, price changes proportionately more than quantity demanded </a:t>
            </a:r>
          </a:p>
          <a:p>
            <a:r>
              <a:rPr lang="en-IE" altLang="en-US" dirty="0"/>
              <a:t>i.e. </a:t>
            </a:r>
            <a:r>
              <a:rPr lang="en-IE" altLang="en-US" dirty="0">
                <a:cs typeface="Arial" panose="020B0604020202020204" pitchFamily="34" charset="0"/>
              </a:rPr>
              <a:t>ΔP has a bigger effect on TR than ΔQ</a:t>
            </a:r>
          </a:p>
          <a:p>
            <a:r>
              <a:rPr lang="en-IE" altLang="en-US" dirty="0">
                <a:cs typeface="Arial" panose="020B0604020202020204" pitchFamily="34" charset="0"/>
              </a:rPr>
              <a:t>P</a:t>
            </a:r>
            <a:r>
              <a:rPr lang="en-IE" altLang="en-US" dirty="0">
                <a:ea typeface="Arial Unicode MS" panose="020B0604020202020204" pitchFamily="34" charset="-128"/>
                <a:cs typeface="Arial Unicode MS" panose="020B0604020202020204" pitchFamily="34" charset="-128"/>
              </a:rPr>
              <a:t>↓, Q↑ proportionately less</a:t>
            </a:r>
            <a:r>
              <a:rPr lang="en-IE" altLang="en-US" dirty="0">
                <a:ea typeface="Batang" pitchFamily="18" charset="-127"/>
              </a:rPr>
              <a:t>⇒ TR </a:t>
            </a:r>
            <a:r>
              <a:rPr lang="en-IE" altLang="en-US" dirty="0">
                <a:ea typeface="Arial Unicode MS" panose="020B0604020202020204" pitchFamily="34" charset="-128"/>
                <a:cs typeface="Arial Unicode MS" panose="020B0604020202020204" pitchFamily="34" charset="-128"/>
              </a:rPr>
              <a:t>↓</a:t>
            </a:r>
          </a:p>
          <a:p>
            <a:r>
              <a:rPr lang="en-IE" altLang="en-US" dirty="0">
                <a:ea typeface="Arial Unicode MS" panose="020B0604020202020204" pitchFamily="34" charset="-128"/>
                <a:cs typeface="Arial Unicode MS" panose="020B0604020202020204" pitchFamily="34" charset="-128"/>
              </a:rPr>
              <a:t>P↑, Q↓ proportionately more</a:t>
            </a:r>
            <a:r>
              <a:rPr lang="en-IE" altLang="en-US" dirty="0">
                <a:ea typeface="Batang" pitchFamily="18" charset="-127"/>
              </a:rPr>
              <a:t>⇒ TR </a:t>
            </a:r>
            <a:r>
              <a:rPr lang="en-IE" altLang="en-US" dirty="0">
                <a:ea typeface="Arial Unicode MS" panose="020B0604020202020204" pitchFamily="34" charset="-128"/>
                <a:cs typeface="Arial Unicode MS" panose="020B0604020202020204" pitchFamily="34" charset="-128"/>
              </a:rPr>
              <a:t>↑</a:t>
            </a:r>
            <a:endParaRPr lang="en-GB" altLang="en-US"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1230071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p:txBody>
          <a:bodyPr/>
          <a:lstStyle/>
          <a:p>
            <a:r>
              <a:rPr lang="en-GB" altLang="en-US" sz="3600" b="1"/>
              <a:t>Price elasticity for a linear demand curve</a:t>
            </a:r>
            <a:endParaRPr lang="en-GB" altLang="en-US" sz="5400"/>
          </a:p>
        </p:txBody>
      </p:sp>
      <p:sp>
        <p:nvSpPr>
          <p:cNvPr id="25603" name="Text Box 1027"/>
          <p:cNvSpPr txBox="1">
            <a:spLocks noChangeArrowheads="1"/>
          </p:cNvSpPr>
          <p:nvPr/>
        </p:nvSpPr>
        <p:spPr bwMode="auto">
          <a:xfrm>
            <a:off x="3143251" y="1900239"/>
            <a:ext cx="6810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GB" altLang="en-US" sz="2000" b="1">
                <a:latin typeface="Tahoma" panose="020B0604030504040204" pitchFamily="34" charset="0"/>
              </a:rPr>
              <a:t>The price elasticity varies along the length of a </a:t>
            </a:r>
          </a:p>
          <a:p>
            <a:pPr eaLnBrk="0" hangingPunct="0"/>
            <a:r>
              <a:rPr lang="en-GB" altLang="en-US" sz="2000" b="1">
                <a:latin typeface="Tahoma" panose="020B0604030504040204" pitchFamily="34" charset="0"/>
              </a:rPr>
              <a:t>straight-line demand curve.</a:t>
            </a:r>
          </a:p>
        </p:txBody>
      </p:sp>
      <p:grpSp>
        <p:nvGrpSpPr>
          <p:cNvPr id="25604" name="Group 1028"/>
          <p:cNvGrpSpPr>
            <a:grpSpLocks/>
          </p:cNvGrpSpPr>
          <p:nvPr/>
        </p:nvGrpSpPr>
        <p:grpSpPr bwMode="auto">
          <a:xfrm>
            <a:off x="3425826" y="2803526"/>
            <a:ext cx="4956175" cy="3444875"/>
            <a:chOff x="1198" y="1766"/>
            <a:chExt cx="3122" cy="2170"/>
          </a:xfrm>
        </p:grpSpPr>
        <p:grpSp>
          <p:nvGrpSpPr>
            <p:cNvPr id="25605" name="Group 1029"/>
            <p:cNvGrpSpPr>
              <a:grpSpLocks/>
            </p:cNvGrpSpPr>
            <p:nvPr/>
          </p:nvGrpSpPr>
          <p:grpSpPr bwMode="auto">
            <a:xfrm>
              <a:off x="1198" y="1766"/>
              <a:ext cx="3122" cy="2170"/>
              <a:chOff x="1198" y="1766"/>
              <a:chExt cx="3122" cy="2170"/>
            </a:xfrm>
          </p:grpSpPr>
          <p:grpSp>
            <p:nvGrpSpPr>
              <p:cNvPr id="25606" name="Group 1030"/>
              <p:cNvGrpSpPr>
                <a:grpSpLocks/>
              </p:cNvGrpSpPr>
              <p:nvPr/>
            </p:nvGrpSpPr>
            <p:grpSpPr bwMode="auto">
              <a:xfrm>
                <a:off x="1198" y="1766"/>
                <a:ext cx="3122" cy="2170"/>
                <a:chOff x="1198" y="1766"/>
                <a:chExt cx="3122" cy="2170"/>
              </a:xfrm>
            </p:grpSpPr>
            <p:sp>
              <p:nvSpPr>
                <p:cNvPr id="25607" name="Line 1031"/>
                <p:cNvSpPr>
                  <a:spLocks noChangeShapeType="1"/>
                </p:cNvSpPr>
                <p:nvPr/>
              </p:nvSpPr>
              <p:spPr bwMode="auto">
                <a:xfrm>
                  <a:off x="1531" y="3590"/>
                  <a:ext cx="254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5608" name="Line 1032"/>
                <p:cNvSpPr>
                  <a:spLocks noChangeShapeType="1"/>
                </p:cNvSpPr>
                <p:nvPr/>
              </p:nvSpPr>
              <p:spPr bwMode="auto">
                <a:xfrm flipV="1">
                  <a:off x="1534" y="1814"/>
                  <a:ext cx="0" cy="17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5609" name="Line 1033"/>
                <p:cNvSpPr>
                  <a:spLocks noChangeShapeType="1"/>
                </p:cNvSpPr>
                <p:nvPr/>
              </p:nvSpPr>
              <p:spPr bwMode="auto">
                <a:xfrm>
                  <a:off x="1534" y="2150"/>
                  <a:ext cx="1728" cy="144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5610" name="Text Box 1034"/>
                <p:cNvSpPr txBox="1">
                  <a:spLocks noChangeArrowheads="1"/>
                </p:cNvSpPr>
                <p:nvPr/>
              </p:nvSpPr>
              <p:spPr bwMode="auto">
                <a:xfrm>
                  <a:off x="3070" y="3551"/>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solidFill>
                        <a:srgbClr val="0000FF"/>
                      </a:solidFill>
                      <a:latin typeface="Arial" panose="020B0604020202020204" pitchFamily="34" charset="0"/>
                    </a:rPr>
                    <a:t>D</a:t>
                  </a:r>
                </a:p>
              </p:txBody>
            </p:sp>
            <p:sp>
              <p:nvSpPr>
                <p:cNvPr id="25611" name="Line 1035"/>
                <p:cNvSpPr>
                  <a:spLocks noChangeShapeType="1"/>
                </p:cNvSpPr>
                <p:nvPr/>
              </p:nvSpPr>
              <p:spPr bwMode="auto">
                <a:xfrm flipH="1">
                  <a:off x="2494" y="2486"/>
                  <a:ext cx="720" cy="384"/>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5612" name="Text Box 1036"/>
                <p:cNvSpPr txBox="1">
                  <a:spLocks noChangeArrowheads="1"/>
                </p:cNvSpPr>
                <p:nvPr/>
              </p:nvSpPr>
              <p:spPr bwMode="auto">
                <a:xfrm>
                  <a:off x="3166" y="2284"/>
                  <a:ext cx="11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b="1">
                      <a:latin typeface="Arial" panose="020B0604020202020204" pitchFamily="34" charset="0"/>
                    </a:rPr>
                    <a:t>Unit elasticity</a:t>
                  </a:r>
                </a:p>
              </p:txBody>
            </p:sp>
            <p:sp>
              <p:nvSpPr>
                <p:cNvPr id="25613" name="Text Box 1037"/>
                <p:cNvSpPr txBox="1">
                  <a:spLocks noChangeArrowheads="1"/>
                </p:cNvSpPr>
                <p:nvPr/>
              </p:nvSpPr>
              <p:spPr bwMode="auto">
                <a:xfrm>
                  <a:off x="2050" y="2165"/>
                  <a:ext cx="5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latin typeface="Arial" panose="020B0604020202020204" pitchFamily="34" charset="0"/>
                    </a:rPr>
                    <a:t>Elastic</a:t>
                  </a:r>
                </a:p>
              </p:txBody>
            </p:sp>
            <p:sp>
              <p:nvSpPr>
                <p:cNvPr id="25614" name="Text Box 1038"/>
                <p:cNvSpPr txBox="1">
                  <a:spLocks noChangeArrowheads="1"/>
                </p:cNvSpPr>
                <p:nvPr/>
              </p:nvSpPr>
              <p:spPr bwMode="auto">
                <a:xfrm>
                  <a:off x="2989" y="2918"/>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latin typeface="Arial" panose="020B0604020202020204" pitchFamily="34" charset="0"/>
                    </a:rPr>
                    <a:t>Inelastic</a:t>
                  </a:r>
                </a:p>
              </p:txBody>
            </p:sp>
            <p:sp>
              <p:nvSpPr>
                <p:cNvPr id="25615" name="AutoShape 1039"/>
                <p:cNvSpPr>
                  <a:spLocks/>
                </p:cNvSpPr>
                <p:nvPr/>
              </p:nvSpPr>
              <p:spPr bwMode="auto">
                <a:xfrm rot="-2944484">
                  <a:off x="2010" y="1914"/>
                  <a:ext cx="112" cy="1063"/>
                </a:xfrm>
                <a:prstGeom prst="rightBrace">
                  <a:avLst>
                    <a:gd name="adj1" fmla="val 79092"/>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0" hangingPunct="0"/>
                  <a:endParaRPr lang="en-US" altLang="en-US">
                    <a:latin typeface="Arial" panose="020B0604020202020204" pitchFamily="34" charset="0"/>
                  </a:endParaRPr>
                </a:p>
              </p:txBody>
            </p:sp>
            <p:sp>
              <p:nvSpPr>
                <p:cNvPr id="25616" name="AutoShape 1040"/>
                <p:cNvSpPr>
                  <a:spLocks/>
                </p:cNvSpPr>
                <p:nvPr/>
              </p:nvSpPr>
              <p:spPr bwMode="auto">
                <a:xfrm rot="-2944484">
                  <a:off x="2895" y="2693"/>
                  <a:ext cx="96" cy="960"/>
                </a:xfrm>
                <a:prstGeom prst="rightBrace">
                  <a:avLst>
                    <a:gd name="adj1" fmla="val 83333"/>
                    <a:gd name="adj2" fmla="val 50000"/>
                  </a:avLst>
                </a:prstGeom>
                <a:noFill/>
                <a:ln w="38100">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0" hangingPunct="0"/>
                  <a:endParaRPr lang="en-US" altLang="en-US">
                    <a:latin typeface="Arial" panose="020B0604020202020204" pitchFamily="34" charset="0"/>
                  </a:endParaRPr>
                </a:p>
              </p:txBody>
            </p:sp>
            <p:sp>
              <p:nvSpPr>
                <p:cNvPr id="25617" name="Text Box 1041"/>
                <p:cNvSpPr txBox="1">
                  <a:spLocks noChangeArrowheads="1"/>
                </p:cNvSpPr>
                <p:nvPr/>
              </p:nvSpPr>
              <p:spPr bwMode="auto">
                <a:xfrm>
                  <a:off x="3513" y="3686"/>
                  <a:ext cx="7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i="1">
                      <a:latin typeface="Arial" panose="020B0604020202020204" pitchFamily="34" charset="0"/>
                    </a:rPr>
                    <a:t>Quantity</a:t>
                  </a:r>
                </a:p>
              </p:txBody>
            </p:sp>
            <p:sp>
              <p:nvSpPr>
                <p:cNvPr id="25618" name="Text Box 1042"/>
                <p:cNvSpPr txBox="1">
                  <a:spLocks noChangeArrowheads="1"/>
                </p:cNvSpPr>
                <p:nvPr/>
              </p:nvSpPr>
              <p:spPr bwMode="auto">
                <a:xfrm rot="-5297802">
                  <a:off x="1082" y="1882"/>
                  <a:ext cx="4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i="1">
                      <a:latin typeface="Arial" panose="020B0604020202020204" pitchFamily="34" charset="0"/>
                    </a:rPr>
                    <a:t>Price</a:t>
                  </a:r>
                </a:p>
              </p:txBody>
            </p:sp>
          </p:grpSp>
          <p:sp>
            <p:nvSpPr>
              <p:cNvPr id="25619" name="Text Box 1043"/>
              <p:cNvSpPr txBox="1">
                <a:spLocks noChangeArrowheads="1"/>
              </p:cNvSpPr>
              <p:nvPr/>
            </p:nvSpPr>
            <p:spPr bwMode="auto">
              <a:xfrm>
                <a:off x="1521" y="2256"/>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solidFill>
                      <a:srgbClr val="0000FF"/>
                    </a:solidFill>
                    <a:latin typeface="Arial" panose="020B0604020202020204" pitchFamily="34" charset="0"/>
                  </a:rPr>
                  <a:t>D</a:t>
                </a:r>
              </a:p>
            </p:txBody>
          </p:sp>
        </p:grpSp>
        <p:sp>
          <p:nvSpPr>
            <p:cNvPr id="25620" name="Rectangle 1044"/>
            <p:cNvSpPr>
              <a:spLocks noChangeArrowheads="1"/>
            </p:cNvSpPr>
            <p:nvPr/>
          </p:nvSpPr>
          <p:spPr bwMode="auto">
            <a:xfrm>
              <a:off x="2332" y="2725"/>
              <a:ext cx="2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800">
                  <a:latin typeface="Arial" panose="020B0604020202020204" pitchFamily="34" charset="0"/>
                  <a:sym typeface="Symbol" panose="05050102010706020507" pitchFamily="18" charset="2"/>
                </a:rPr>
                <a:t></a:t>
              </a:r>
            </a:p>
          </p:txBody>
        </p:sp>
      </p:grpSp>
    </p:spTree>
    <p:extLst>
      <p:ext uri="{BB962C8B-B14F-4D97-AF65-F5344CB8AC3E}">
        <p14:creationId xmlns:p14="http://schemas.microsoft.com/office/powerpoint/2010/main" val="481928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left)">
                                      <p:cBhvr>
                                        <p:cTn id="7" dur="500"/>
                                        <p:tgtEl>
                                          <p:spTgt spid="25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ipe(left)">
                                      <p:cBhvr>
                                        <p:cTn id="12"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GB" altLang="en-US" b="1"/>
              <a:t>Elasticity and price reductions</a:t>
            </a:r>
          </a:p>
        </p:txBody>
      </p:sp>
      <p:grpSp>
        <p:nvGrpSpPr>
          <p:cNvPr id="28675" name="Group 1027"/>
          <p:cNvGrpSpPr>
            <a:grpSpLocks/>
          </p:cNvGrpSpPr>
          <p:nvPr/>
        </p:nvGrpSpPr>
        <p:grpSpPr bwMode="auto">
          <a:xfrm>
            <a:off x="2438400" y="1676400"/>
            <a:ext cx="4249738" cy="2667000"/>
            <a:chOff x="576" y="1056"/>
            <a:chExt cx="2677" cy="1680"/>
          </a:xfrm>
        </p:grpSpPr>
        <p:grpSp>
          <p:nvGrpSpPr>
            <p:cNvPr id="28676" name="Group 1028"/>
            <p:cNvGrpSpPr>
              <a:grpSpLocks/>
            </p:cNvGrpSpPr>
            <p:nvPr/>
          </p:nvGrpSpPr>
          <p:grpSpPr bwMode="auto">
            <a:xfrm>
              <a:off x="576" y="1056"/>
              <a:ext cx="2677" cy="1680"/>
              <a:chOff x="576" y="1056"/>
              <a:chExt cx="2677" cy="1680"/>
            </a:xfrm>
          </p:grpSpPr>
          <p:sp>
            <p:nvSpPr>
              <p:cNvPr id="28677" name="Line 1029"/>
              <p:cNvSpPr>
                <a:spLocks noChangeAspect="1" noChangeShapeType="1"/>
              </p:cNvSpPr>
              <p:nvPr/>
            </p:nvSpPr>
            <p:spPr bwMode="auto">
              <a:xfrm>
                <a:off x="868" y="2415"/>
                <a:ext cx="190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78" name="Line 1030"/>
              <p:cNvSpPr>
                <a:spLocks noChangeAspect="1" noChangeShapeType="1"/>
              </p:cNvSpPr>
              <p:nvPr/>
            </p:nvSpPr>
            <p:spPr bwMode="auto">
              <a:xfrm>
                <a:off x="875" y="1335"/>
                <a:ext cx="1296" cy="108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79" name="Text Box 1031"/>
              <p:cNvSpPr txBox="1">
                <a:spLocks noChangeAspect="1" noChangeArrowheads="1"/>
              </p:cNvSpPr>
              <p:nvPr/>
            </p:nvSpPr>
            <p:spPr bwMode="auto">
              <a:xfrm>
                <a:off x="2099" y="2379"/>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solidFill>
                      <a:srgbClr val="0000FF"/>
                    </a:solidFill>
                    <a:latin typeface="Arial" panose="020B0604020202020204" pitchFamily="34" charset="0"/>
                  </a:rPr>
                  <a:t>D</a:t>
                </a:r>
              </a:p>
            </p:txBody>
          </p:sp>
          <p:sp>
            <p:nvSpPr>
              <p:cNvPr id="28680" name="Line 1032"/>
              <p:cNvSpPr>
                <a:spLocks noChangeAspect="1" noChangeShapeType="1"/>
              </p:cNvSpPr>
              <p:nvPr/>
            </p:nvSpPr>
            <p:spPr bwMode="auto">
              <a:xfrm flipH="1">
                <a:off x="1595" y="1581"/>
                <a:ext cx="485" cy="259"/>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81" name="Text Box 1033"/>
              <p:cNvSpPr txBox="1">
                <a:spLocks noChangeAspect="1" noChangeArrowheads="1"/>
              </p:cNvSpPr>
              <p:nvPr/>
            </p:nvSpPr>
            <p:spPr bwMode="auto">
              <a:xfrm>
                <a:off x="2099" y="1436"/>
                <a:ext cx="11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b="1">
                    <a:latin typeface="Arial" panose="020B0604020202020204" pitchFamily="34" charset="0"/>
                  </a:rPr>
                  <a:t>Unit elasticity</a:t>
                </a:r>
              </a:p>
            </p:txBody>
          </p:sp>
          <p:sp>
            <p:nvSpPr>
              <p:cNvPr id="28682" name="Text Box 1034"/>
              <p:cNvSpPr txBox="1">
                <a:spLocks noChangeAspect="1" noChangeArrowheads="1"/>
              </p:cNvSpPr>
              <p:nvPr/>
            </p:nvSpPr>
            <p:spPr bwMode="auto">
              <a:xfrm>
                <a:off x="1271" y="1335"/>
                <a:ext cx="5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solidFill>
                      <a:srgbClr val="FF0000"/>
                    </a:solidFill>
                    <a:latin typeface="Arial" panose="020B0604020202020204" pitchFamily="34" charset="0"/>
                  </a:rPr>
                  <a:t>Elastic</a:t>
                </a:r>
              </a:p>
            </p:txBody>
          </p:sp>
          <p:sp>
            <p:nvSpPr>
              <p:cNvPr id="28683" name="Text Box 1035"/>
              <p:cNvSpPr txBox="1">
                <a:spLocks noChangeAspect="1" noChangeArrowheads="1"/>
              </p:cNvSpPr>
              <p:nvPr/>
            </p:nvSpPr>
            <p:spPr bwMode="auto">
              <a:xfrm>
                <a:off x="1955" y="1911"/>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dirty="0">
                    <a:solidFill>
                      <a:schemeClr val="accent6">
                        <a:lumMod val="75000"/>
                      </a:schemeClr>
                    </a:solidFill>
                    <a:latin typeface="Arial" panose="020B0604020202020204" pitchFamily="34" charset="0"/>
                  </a:rPr>
                  <a:t>Inelastic</a:t>
                </a:r>
              </a:p>
            </p:txBody>
          </p:sp>
          <p:sp>
            <p:nvSpPr>
              <p:cNvPr id="28684" name="AutoShape 1036"/>
              <p:cNvSpPr>
                <a:spLocks noChangeAspect="1"/>
              </p:cNvSpPr>
              <p:nvPr/>
            </p:nvSpPr>
            <p:spPr bwMode="auto">
              <a:xfrm rot="-2944484">
                <a:off x="1232" y="1158"/>
                <a:ext cx="84" cy="797"/>
              </a:xfrm>
              <a:prstGeom prst="rightBrace">
                <a:avLst>
                  <a:gd name="adj1" fmla="val 79067"/>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0" hangingPunct="0"/>
                <a:endParaRPr lang="en-US" altLang="en-US">
                  <a:latin typeface="Arial" panose="020B0604020202020204" pitchFamily="34" charset="0"/>
                </a:endParaRPr>
              </a:p>
            </p:txBody>
          </p:sp>
          <p:sp>
            <p:nvSpPr>
              <p:cNvPr id="28685" name="AutoShape 1037"/>
              <p:cNvSpPr>
                <a:spLocks noChangeAspect="1"/>
              </p:cNvSpPr>
              <p:nvPr/>
            </p:nvSpPr>
            <p:spPr bwMode="auto">
              <a:xfrm rot="-2944484">
                <a:off x="1896" y="1742"/>
                <a:ext cx="72" cy="720"/>
              </a:xfrm>
              <a:prstGeom prst="rightBrace">
                <a:avLst>
                  <a:gd name="adj1" fmla="val 83333"/>
                  <a:gd name="adj2" fmla="val 50000"/>
                </a:avLst>
              </a:prstGeom>
              <a:noFill/>
              <a:ln w="38100">
                <a:solidFill>
                  <a:schemeClr val="accent2">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0" hangingPunct="0"/>
                <a:endParaRPr lang="en-US" altLang="en-US">
                  <a:latin typeface="Arial" panose="020B0604020202020204" pitchFamily="34" charset="0"/>
                </a:endParaRPr>
              </a:p>
            </p:txBody>
          </p:sp>
          <p:sp>
            <p:nvSpPr>
              <p:cNvPr id="28686" name="Text Box 1038"/>
              <p:cNvSpPr txBox="1">
                <a:spLocks noChangeAspect="1" noChangeArrowheads="1"/>
              </p:cNvSpPr>
              <p:nvPr/>
            </p:nvSpPr>
            <p:spPr bwMode="auto">
              <a:xfrm>
                <a:off x="2315" y="2486"/>
                <a:ext cx="7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i="1">
                    <a:latin typeface="Arial" panose="020B0604020202020204" pitchFamily="34" charset="0"/>
                  </a:rPr>
                  <a:t>Quantity</a:t>
                </a:r>
              </a:p>
            </p:txBody>
          </p:sp>
          <p:sp>
            <p:nvSpPr>
              <p:cNvPr id="28687" name="Text Box 1039"/>
              <p:cNvSpPr txBox="1">
                <a:spLocks noChangeAspect="1" noChangeArrowheads="1"/>
              </p:cNvSpPr>
              <p:nvPr/>
            </p:nvSpPr>
            <p:spPr bwMode="auto">
              <a:xfrm rot="-5297802">
                <a:off x="460" y="1172"/>
                <a:ext cx="4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i="1">
                    <a:latin typeface="Arial" panose="020B0604020202020204" pitchFamily="34" charset="0"/>
                  </a:rPr>
                  <a:t>Price</a:t>
                </a:r>
              </a:p>
            </p:txBody>
          </p:sp>
        </p:grpSp>
        <p:sp>
          <p:nvSpPr>
            <p:cNvPr id="28688" name="Line 1040"/>
            <p:cNvSpPr>
              <a:spLocks noChangeAspect="1" noChangeShapeType="1"/>
            </p:cNvSpPr>
            <p:nvPr/>
          </p:nvSpPr>
          <p:spPr bwMode="auto">
            <a:xfrm flipV="1">
              <a:off x="875" y="1083"/>
              <a:ext cx="0" cy="13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89" name="Text Box 1041"/>
            <p:cNvSpPr txBox="1">
              <a:spLocks noChangeAspect="1" noChangeArrowheads="1"/>
            </p:cNvSpPr>
            <p:nvPr/>
          </p:nvSpPr>
          <p:spPr bwMode="auto">
            <a:xfrm>
              <a:off x="1476" y="1735"/>
              <a:ext cx="1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800">
                  <a:latin typeface="Arial" panose="020B0604020202020204" pitchFamily="34" charset="0"/>
                  <a:sym typeface="Symbol" panose="05050102010706020507" pitchFamily="18" charset="2"/>
                </a:rPr>
                <a:t></a:t>
              </a:r>
              <a:endParaRPr lang="en-GB" altLang="en-US" sz="2800">
                <a:latin typeface="Arial" panose="020B0604020202020204" pitchFamily="34" charset="0"/>
              </a:endParaRPr>
            </a:p>
          </p:txBody>
        </p:sp>
        <p:sp>
          <p:nvSpPr>
            <p:cNvPr id="28690" name="Text Box 1042"/>
            <p:cNvSpPr txBox="1">
              <a:spLocks noChangeAspect="1" noChangeArrowheads="1"/>
            </p:cNvSpPr>
            <p:nvPr/>
          </p:nvSpPr>
          <p:spPr bwMode="auto">
            <a:xfrm>
              <a:off x="837" y="1412"/>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b="1">
                  <a:solidFill>
                    <a:srgbClr val="0000FF"/>
                  </a:solidFill>
                  <a:latin typeface="Arial" panose="020B0604020202020204" pitchFamily="34" charset="0"/>
                </a:rPr>
                <a:t>D</a:t>
              </a:r>
            </a:p>
          </p:txBody>
        </p:sp>
      </p:grpSp>
      <p:grpSp>
        <p:nvGrpSpPr>
          <p:cNvPr id="28691" name="Group 1043"/>
          <p:cNvGrpSpPr>
            <a:grpSpLocks/>
          </p:cNvGrpSpPr>
          <p:nvPr/>
        </p:nvGrpSpPr>
        <p:grpSpPr bwMode="auto">
          <a:xfrm>
            <a:off x="2209801" y="3905250"/>
            <a:ext cx="4132263" cy="2520950"/>
            <a:chOff x="432" y="2460"/>
            <a:chExt cx="2603" cy="1588"/>
          </a:xfrm>
        </p:grpSpPr>
        <p:sp>
          <p:nvSpPr>
            <p:cNvPr id="28692" name="Line 1044"/>
            <p:cNvSpPr>
              <a:spLocks noChangeAspect="1" noChangeShapeType="1"/>
            </p:cNvSpPr>
            <p:nvPr/>
          </p:nvSpPr>
          <p:spPr bwMode="auto">
            <a:xfrm>
              <a:off x="877" y="3792"/>
              <a:ext cx="190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93" name="Text Box 1045"/>
            <p:cNvSpPr txBox="1">
              <a:spLocks noChangeAspect="1" noChangeArrowheads="1"/>
            </p:cNvSpPr>
            <p:nvPr/>
          </p:nvSpPr>
          <p:spPr bwMode="auto">
            <a:xfrm>
              <a:off x="2324" y="3798"/>
              <a:ext cx="7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sz="2000" i="1">
                  <a:latin typeface="Arial" panose="020B0604020202020204" pitchFamily="34" charset="0"/>
                </a:rPr>
                <a:t>Quantity</a:t>
              </a:r>
            </a:p>
          </p:txBody>
        </p:sp>
        <p:sp>
          <p:nvSpPr>
            <p:cNvPr id="28694" name="Text Box 1046"/>
            <p:cNvSpPr txBox="1">
              <a:spLocks noChangeAspect="1" noChangeArrowheads="1"/>
            </p:cNvSpPr>
            <p:nvPr/>
          </p:nvSpPr>
          <p:spPr bwMode="auto">
            <a:xfrm rot="-5297802">
              <a:off x="288" y="2637"/>
              <a:ext cx="6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altLang="en-US" i="1">
                  <a:latin typeface="Arial" panose="020B0604020202020204" pitchFamily="34" charset="0"/>
                </a:rPr>
                <a:t>Total</a:t>
              </a:r>
            </a:p>
            <a:p>
              <a:pPr eaLnBrk="0" hangingPunct="0"/>
              <a:r>
                <a:rPr lang="en-GB" altLang="en-US" i="1">
                  <a:latin typeface="Arial" panose="020B0604020202020204" pitchFamily="34" charset="0"/>
                </a:rPr>
                <a:t>Revenue</a:t>
              </a:r>
            </a:p>
          </p:txBody>
        </p:sp>
        <p:sp>
          <p:nvSpPr>
            <p:cNvPr id="28695" name="Line 1047"/>
            <p:cNvSpPr>
              <a:spLocks noChangeAspect="1" noChangeShapeType="1"/>
            </p:cNvSpPr>
            <p:nvPr/>
          </p:nvSpPr>
          <p:spPr bwMode="auto">
            <a:xfrm flipV="1">
              <a:off x="884" y="2460"/>
              <a:ext cx="0" cy="13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96" name="Arc 1048"/>
            <p:cNvSpPr>
              <a:spLocks/>
            </p:cNvSpPr>
            <p:nvPr/>
          </p:nvSpPr>
          <p:spPr bwMode="auto">
            <a:xfrm flipH="1">
              <a:off x="877" y="3072"/>
              <a:ext cx="611" cy="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97" name="Arc 1049"/>
            <p:cNvSpPr>
              <a:spLocks/>
            </p:cNvSpPr>
            <p:nvPr/>
          </p:nvSpPr>
          <p:spPr bwMode="auto">
            <a:xfrm>
              <a:off x="1479" y="3072"/>
              <a:ext cx="611" cy="7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698" name="Text Box 1050"/>
            <p:cNvSpPr txBox="1">
              <a:spLocks noChangeArrowheads="1"/>
            </p:cNvSpPr>
            <p:nvPr/>
          </p:nvSpPr>
          <p:spPr bwMode="auto">
            <a:xfrm>
              <a:off x="1872" y="3120"/>
              <a:ext cx="10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1600" b="1" dirty="0">
                  <a:solidFill>
                    <a:schemeClr val="accent6">
                      <a:lumMod val="75000"/>
                    </a:schemeClr>
                  </a:solidFill>
                  <a:latin typeface="Arial" panose="020B0604020202020204" pitchFamily="34" charset="0"/>
                </a:rPr>
                <a:t>(+)TR&lt; (-)TR</a:t>
              </a:r>
            </a:p>
          </p:txBody>
        </p:sp>
        <p:sp>
          <p:nvSpPr>
            <p:cNvPr id="28699" name="Text Box 1051"/>
            <p:cNvSpPr txBox="1">
              <a:spLocks noChangeArrowheads="1"/>
            </p:cNvSpPr>
            <p:nvPr/>
          </p:nvSpPr>
          <p:spPr bwMode="auto">
            <a:xfrm>
              <a:off x="864" y="2832"/>
              <a:ext cx="10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1600" b="1">
                  <a:solidFill>
                    <a:srgbClr val="FF0000"/>
                  </a:solidFill>
                  <a:latin typeface="Arial" panose="020B0604020202020204" pitchFamily="34" charset="0"/>
                </a:rPr>
                <a:t>(+)TR&lt; (-)TR</a:t>
              </a:r>
            </a:p>
          </p:txBody>
        </p:sp>
        <p:sp>
          <p:nvSpPr>
            <p:cNvPr id="28700" name="Line 1052"/>
            <p:cNvSpPr>
              <a:spLocks noChangeShapeType="1"/>
            </p:cNvSpPr>
            <p:nvPr/>
          </p:nvSpPr>
          <p:spPr bwMode="auto">
            <a:xfrm>
              <a:off x="925" y="3862"/>
              <a:ext cx="528"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28701" name="Line 1053"/>
            <p:cNvSpPr>
              <a:spLocks noChangeShapeType="1"/>
            </p:cNvSpPr>
            <p:nvPr/>
          </p:nvSpPr>
          <p:spPr bwMode="auto">
            <a:xfrm>
              <a:off x="1536" y="3862"/>
              <a:ext cx="528" cy="0"/>
            </a:xfrm>
            <a:prstGeom prst="line">
              <a:avLst/>
            </a:prstGeom>
            <a:noFill/>
            <a:ln w="9525">
              <a:solidFill>
                <a:schemeClr val="accent6">
                  <a:lumMod val="40000"/>
                  <a:lumOff val="6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28702" name="Text Box 1054"/>
          <p:cNvSpPr txBox="1">
            <a:spLocks noChangeArrowheads="1"/>
          </p:cNvSpPr>
          <p:nvPr/>
        </p:nvSpPr>
        <p:spPr bwMode="auto">
          <a:xfrm>
            <a:off x="6781800" y="2117726"/>
            <a:ext cx="33528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000" b="1">
                <a:latin typeface="Tahoma" panose="020B0604030504040204" pitchFamily="34" charset="0"/>
              </a:rPr>
              <a:t>For a price fall: if demand is elastic, revenue from new sales will exceed the fall in revenue from existing sales - total revenue will rise;</a:t>
            </a:r>
          </a:p>
        </p:txBody>
      </p:sp>
      <p:sp>
        <p:nvSpPr>
          <p:cNvPr id="28703" name="Text Box 1055"/>
          <p:cNvSpPr txBox="1">
            <a:spLocks noChangeArrowheads="1"/>
          </p:cNvSpPr>
          <p:nvPr/>
        </p:nvSpPr>
        <p:spPr bwMode="auto">
          <a:xfrm>
            <a:off x="6816725" y="4292601"/>
            <a:ext cx="3352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000" b="1">
                <a:latin typeface="Tahoma" panose="020B0604030504040204" pitchFamily="34" charset="0"/>
              </a:rPr>
              <a:t>if demand is inelastic, revenue from new sales will be less than the fall in revenue from existing sales - total revenue will fall</a:t>
            </a:r>
          </a:p>
        </p:txBody>
      </p:sp>
    </p:spTree>
    <p:extLst>
      <p:ext uri="{BB962C8B-B14F-4D97-AF65-F5344CB8AC3E}">
        <p14:creationId xmlns:p14="http://schemas.microsoft.com/office/powerpoint/2010/main" val="1332282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dissolve">
                                      <p:cBhvr>
                                        <p:cTn id="7" dur="500"/>
                                        <p:tgtEl>
                                          <p:spTgt spid="28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8702"/>
                                        </p:tgtEl>
                                        <p:attrNameLst>
                                          <p:attrName>style.visibility</p:attrName>
                                        </p:attrNameLst>
                                      </p:cBhvr>
                                      <p:to>
                                        <p:strVal val="visible"/>
                                      </p:to>
                                    </p:set>
                                    <p:anim calcmode="lin" valueType="num">
                                      <p:cBhvr additive="base">
                                        <p:cTn id="12" dur="500" fill="hold"/>
                                        <p:tgtEl>
                                          <p:spTgt spid="28702"/>
                                        </p:tgtEl>
                                        <p:attrNameLst>
                                          <p:attrName>ppt_x</p:attrName>
                                        </p:attrNameLst>
                                      </p:cBhvr>
                                      <p:tavLst>
                                        <p:tav tm="0">
                                          <p:val>
                                            <p:strVal val="1+#ppt_w/2"/>
                                          </p:val>
                                        </p:tav>
                                        <p:tav tm="100000">
                                          <p:val>
                                            <p:strVal val="#ppt_x"/>
                                          </p:val>
                                        </p:tav>
                                      </p:tavLst>
                                    </p:anim>
                                    <p:anim calcmode="lin" valueType="num">
                                      <p:cBhvr additive="base">
                                        <p:cTn id="13" dur="500" fill="hold"/>
                                        <p:tgtEl>
                                          <p:spTgt spid="2870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28691"/>
                                        </p:tgtEl>
                                        <p:attrNameLst>
                                          <p:attrName>style.visibility</p:attrName>
                                        </p:attrNameLst>
                                      </p:cBhvr>
                                      <p:to>
                                        <p:strVal val="visible"/>
                                      </p:to>
                                    </p:set>
                                    <p:animEffect transition="in" filter="dissolve">
                                      <p:cBhvr>
                                        <p:cTn id="18" dur="500"/>
                                        <p:tgtEl>
                                          <p:spTgt spid="286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28703"/>
                                        </p:tgtEl>
                                        <p:attrNameLst>
                                          <p:attrName>style.visibility</p:attrName>
                                        </p:attrNameLst>
                                      </p:cBhvr>
                                      <p:to>
                                        <p:strVal val="visible"/>
                                      </p:to>
                                    </p:set>
                                    <p:anim calcmode="lin" valueType="num">
                                      <p:cBhvr>
                                        <p:cTn id="23" dur="1000" fill="hold"/>
                                        <p:tgtEl>
                                          <p:spTgt spid="28703"/>
                                        </p:tgtEl>
                                        <p:attrNameLst>
                                          <p:attrName>ppt_w</p:attrName>
                                        </p:attrNameLst>
                                      </p:cBhvr>
                                      <p:tavLst>
                                        <p:tav tm="0">
                                          <p:val>
                                            <p:fltVal val="0"/>
                                          </p:val>
                                        </p:tav>
                                        <p:tav tm="100000">
                                          <p:val>
                                            <p:strVal val="#ppt_w"/>
                                          </p:val>
                                        </p:tav>
                                      </p:tavLst>
                                    </p:anim>
                                    <p:anim calcmode="lin" valueType="num">
                                      <p:cBhvr>
                                        <p:cTn id="24" dur="1000" fill="hold"/>
                                        <p:tgtEl>
                                          <p:spTgt spid="28703"/>
                                        </p:tgtEl>
                                        <p:attrNameLst>
                                          <p:attrName>ppt_h</p:attrName>
                                        </p:attrNameLst>
                                      </p:cBhvr>
                                      <p:tavLst>
                                        <p:tav tm="0">
                                          <p:val>
                                            <p:fltVal val="0"/>
                                          </p:val>
                                        </p:tav>
                                        <p:tav tm="100000">
                                          <p:val>
                                            <p:strVal val="#ppt_h"/>
                                          </p:val>
                                        </p:tav>
                                      </p:tavLst>
                                    </p:anim>
                                    <p:anim calcmode="lin" valueType="num">
                                      <p:cBhvr>
                                        <p:cTn id="25" dur="1000" fill="hold"/>
                                        <p:tgtEl>
                                          <p:spTgt spid="2870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870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2" grpId="0" autoUpdateAnimBg="0"/>
      <p:bldP spid="2870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IE" altLang="en-US" dirty="0" smtClean="0"/>
              <a:t>Microeconomics</a:t>
            </a:r>
            <a:endParaRPr lang="en-GB" altLang="en-US" dirty="0" smtClean="0"/>
          </a:p>
        </p:txBody>
      </p:sp>
      <p:sp>
        <p:nvSpPr>
          <p:cNvPr id="2051" name="Rectangle 3"/>
          <p:cNvSpPr>
            <a:spLocks noGrp="1" noChangeArrowheads="1"/>
          </p:cNvSpPr>
          <p:nvPr>
            <p:ph type="subTitle" idx="1"/>
          </p:nvPr>
        </p:nvSpPr>
        <p:spPr/>
        <p:txBody>
          <a:bodyPr/>
          <a:lstStyle/>
          <a:p>
            <a:pPr eaLnBrk="1" hangingPunct="1">
              <a:defRPr/>
            </a:pPr>
            <a:r>
              <a:rPr lang="en-IE" altLang="en-US" dirty="0" smtClean="0"/>
              <a:t>Lecture  - 7</a:t>
            </a:r>
          </a:p>
          <a:p>
            <a:pPr eaLnBrk="1" hangingPunct="1">
              <a:defRPr/>
            </a:pPr>
            <a:r>
              <a:rPr lang="en-IE" altLang="en-US" dirty="0" smtClean="0"/>
              <a:t>Elasticity</a:t>
            </a:r>
            <a:endParaRPr lang="en-GB" altLang="en-US" dirty="0" smtClean="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3131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045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IE" altLang="en-US"/>
              <a:t>Cross Price Elasticity</a:t>
            </a:r>
            <a:endParaRPr lang="en-GB" altLang="en-US"/>
          </a:p>
        </p:txBody>
      </p:sp>
      <p:sp>
        <p:nvSpPr>
          <p:cNvPr id="15363" name="Rectangle 3"/>
          <p:cNvSpPr>
            <a:spLocks noGrp="1" noChangeArrowheads="1"/>
          </p:cNvSpPr>
          <p:nvPr>
            <p:ph type="body" idx="1"/>
          </p:nvPr>
        </p:nvSpPr>
        <p:spPr/>
        <p:txBody>
          <a:bodyPr/>
          <a:lstStyle/>
          <a:p>
            <a:pPr>
              <a:lnSpc>
                <a:spcPct val="90000"/>
              </a:lnSpc>
            </a:pPr>
            <a:r>
              <a:rPr lang="en-IE" altLang="en-US"/>
              <a:t>Cross Price Elasticity measures the responsiveness of demand for one product to a change in the price of another</a:t>
            </a:r>
          </a:p>
          <a:p>
            <a:pPr>
              <a:lnSpc>
                <a:spcPct val="90000"/>
              </a:lnSpc>
            </a:pPr>
            <a:endParaRPr lang="en-IE" altLang="en-US"/>
          </a:p>
          <a:p>
            <a:pPr>
              <a:lnSpc>
                <a:spcPct val="90000"/>
              </a:lnSpc>
            </a:pPr>
            <a:r>
              <a:rPr lang="en-IE" altLang="en-US"/>
              <a:t>The cross price elasticity of good A with respect to good B is the percentage change in Q</a:t>
            </a:r>
            <a:r>
              <a:rPr lang="en-IE" altLang="en-US" baseline="-25000"/>
              <a:t>A</a:t>
            </a:r>
            <a:r>
              <a:rPr lang="en-IE" altLang="en-US"/>
              <a:t> divided by the percentage change in P</a:t>
            </a:r>
            <a:r>
              <a:rPr lang="en-IE" altLang="en-US" baseline="-25000"/>
              <a:t>B</a:t>
            </a:r>
          </a:p>
          <a:p>
            <a:pPr>
              <a:lnSpc>
                <a:spcPct val="90000"/>
              </a:lnSpc>
            </a:pPr>
            <a:endParaRPr lang="en-GB" altLang="en-US" baseline="-25000"/>
          </a:p>
        </p:txBody>
      </p:sp>
    </p:spTree>
    <p:extLst>
      <p:ext uri="{BB962C8B-B14F-4D97-AF65-F5344CB8AC3E}">
        <p14:creationId xmlns:p14="http://schemas.microsoft.com/office/powerpoint/2010/main" val="2898445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IE" altLang="en-US"/>
              <a:t>Cross Price Elasticity</a:t>
            </a:r>
            <a:endParaRPr lang="en-GB" altLang="en-US"/>
          </a:p>
        </p:txBody>
      </p:sp>
      <p:sp>
        <p:nvSpPr>
          <p:cNvPr id="16387" name="Rectangle 3"/>
          <p:cNvSpPr>
            <a:spLocks noGrp="1" noChangeArrowheads="1"/>
          </p:cNvSpPr>
          <p:nvPr>
            <p:ph type="body" idx="1"/>
          </p:nvPr>
        </p:nvSpPr>
        <p:spPr/>
        <p:txBody>
          <a:bodyPr/>
          <a:lstStyle/>
          <a:p>
            <a:r>
              <a:rPr lang="en-IE" altLang="en-US" dirty="0"/>
              <a:t>CPE</a:t>
            </a:r>
            <a:r>
              <a:rPr lang="en-IE" altLang="en-US" baseline="-25000" dirty="0"/>
              <a:t>AB </a:t>
            </a:r>
            <a:r>
              <a:rPr lang="en-IE" altLang="en-US" dirty="0"/>
              <a:t>= </a:t>
            </a:r>
          </a:p>
          <a:p>
            <a:endParaRPr lang="en-IE" altLang="en-US" dirty="0"/>
          </a:p>
          <a:p>
            <a:pPr eaLnBrk="0" hangingPunct="0">
              <a:spcBef>
                <a:spcPct val="0"/>
              </a:spcBef>
              <a:buClrTx/>
              <a:buSzTx/>
              <a:buFontTx/>
              <a:buNone/>
            </a:pPr>
            <a:r>
              <a:rPr lang="en-IE" altLang="en-US" sz="2800" b="1" dirty="0"/>
              <a:t>	</a:t>
            </a:r>
            <a:r>
              <a:rPr lang="en-GB" altLang="en-US" sz="2800" b="1" u="sng" dirty="0"/>
              <a:t>% change in quantity</a:t>
            </a:r>
            <a:r>
              <a:rPr lang="en-IE" altLang="en-US" sz="2800" b="1" u="sng" dirty="0"/>
              <a:t> of good A</a:t>
            </a:r>
            <a:r>
              <a:rPr lang="en-GB" altLang="en-US" sz="2800" b="1" u="sng" dirty="0"/>
              <a:t> demanded</a:t>
            </a:r>
          </a:p>
          <a:p>
            <a:pPr eaLnBrk="0" hangingPunct="0">
              <a:spcBef>
                <a:spcPct val="0"/>
              </a:spcBef>
              <a:buClrTx/>
              <a:buSzTx/>
              <a:buFontTx/>
              <a:buNone/>
            </a:pPr>
            <a:r>
              <a:rPr lang="en-GB" altLang="en-US" sz="2800" b="1" dirty="0"/>
              <a:t>		</a:t>
            </a:r>
            <a:r>
              <a:rPr lang="en-IE" altLang="en-US" sz="2800" b="1" dirty="0"/>
              <a:t>	</a:t>
            </a:r>
            <a:r>
              <a:rPr lang="en-GB" altLang="en-US" sz="2800" b="1" dirty="0"/>
              <a:t>% change in price</a:t>
            </a:r>
            <a:r>
              <a:rPr lang="en-IE" altLang="en-US" sz="2800" b="1" dirty="0"/>
              <a:t> of good B</a:t>
            </a:r>
          </a:p>
          <a:p>
            <a:pPr>
              <a:buFont typeface="Wingdings" panose="05000000000000000000" pitchFamily="2" charset="2"/>
              <a:buNone/>
            </a:pPr>
            <a:endParaRPr lang="en-IE" altLang="en-US" baseline="-25000" dirty="0"/>
          </a:p>
          <a:p>
            <a:r>
              <a:rPr lang="en-IE" altLang="en-US" dirty="0"/>
              <a:t>CPE + for substitutes</a:t>
            </a:r>
          </a:p>
          <a:p>
            <a:r>
              <a:rPr lang="en-IE" altLang="en-US" dirty="0"/>
              <a:t>CPE – for </a:t>
            </a:r>
            <a:r>
              <a:rPr lang="en-IE" altLang="en-US" dirty="0" smtClean="0"/>
              <a:t>complements</a:t>
            </a:r>
          </a:p>
          <a:p>
            <a:pPr>
              <a:buFont typeface="Wingdings" panose="05000000000000000000" pitchFamily="2" charset="2"/>
              <a:buNone/>
            </a:pPr>
            <a:endParaRPr lang="en-IE" altLang="en-US" baseline="-25000" dirty="0"/>
          </a:p>
          <a:p>
            <a:pPr>
              <a:buFont typeface="Wingdings" panose="05000000000000000000" pitchFamily="2" charset="2"/>
              <a:buNone/>
            </a:pPr>
            <a:endParaRPr lang="en-IE" altLang="en-US" baseline="-25000" dirty="0"/>
          </a:p>
          <a:p>
            <a:pPr>
              <a:buFont typeface="Wingdings" panose="05000000000000000000" pitchFamily="2" charset="2"/>
              <a:buNone/>
            </a:pPr>
            <a:endParaRPr lang="en-IE" altLang="en-US" baseline="-25000" dirty="0"/>
          </a:p>
          <a:p>
            <a:pPr>
              <a:buFont typeface="Wingdings" panose="05000000000000000000" pitchFamily="2" charset="2"/>
              <a:buNone/>
            </a:pPr>
            <a:endParaRPr lang="en-GB" altLang="en-US" baseline="-25000" dirty="0"/>
          </a:p>
        </p:txBody>
      </p:sp>
      <p:sp>
        <p:nvSpPr>
          <p:cNvPr id="4" name="Rectangle 40"/>
          <p:cNvSpPr>
            <a:spLocks noChangeArrowheads="1"/>
          </p:cNvSpPr>
          <p:nvPr/>
        </p:nvSpPr>
        <p:spPr bwMode="auto">
          <a:xfrm>
            <a:off x="6217920" y="4437506"/>
            <a:ext cx="4974336" cy="1582294"/>
          </a:xfrm>
          <a:prstGeom prst="rect">
            <a:avLst/>
          </a:prstGeom>
          <a:noFill/>
          <a:ln w="9525">
            <a:noFill/>
            <a:miter lim="800000"/>
            <a:headEnd/>
            <a:tailEnd/>
          </a:ln>
        </p:spPr>
        <p:txBody>
          <a:bodyPr/>
          <a:lstStyle/>
          <a:p>
            <a:pPr>
              <a:lnSpc>
                <a:spcPct val="105000"/>
              </a:lnSpc>
              <a:spcBef>
                <a:spcPct val="45000"/>
              </a:spcBef>
              <a:buClr>
                <a:srgbClr val="00B85C"/>
              </a:buClr>
              <a:buSzPct val="120000"/>
            </a:pPr>
            <a:r>
              <a:rPr lang="en-IE" altLang="en-US" sz="2800" dirty="0" smtClean="0">
                <a:solidFill>
                  <a:schemeClr val="accent2">
                    <a:lumMod val="60000"/>
                    <a:lumOff val="40000"/>
                  </a:schemeClr>
                </a:solidFill>
              </a:rPr>
              <a:t>A </a:t>
            </a:r>
            <a:r>
              <a:rPr lang="en-IE" altLang="en-US" sz="2800" dirty="0">
                <a:solidFill>
                  <a:schemeClr val="accent2">
                    <a:lumMod val="60000"/>
                    <a:lumOff val="40000"/>
                  </a:schemeClr>
                </a:solidFill>
              </a:rPr>
              <a:t>low absolute </a:t>
            </a:r>
            <a:r>
              <a:rPr lang="en-IE" altLang="en-US" sz="2800" dirty="0" smtClean="0">
                <a:solidFill>
                  <a:schemeClr val="accent2">
                    <a:lumMod val="60000"/>
                    <a:lumOff val="40000"/>
                  </a:schemeClr>
                </a:solidFill>
              </a:rPr>
              <a:t>CPE </a:t>
            </a:r>
            <a:r>
              <a:rPr lang="en-IE" altLang="en-US" sz="2800" dirty="0">
                <a:solidFill>
                  <a:schemeClr val="accent2">
                    <a:lumMod val="60000"/>
                    <a:lumOff val="40000"/>
                  </a:schemeClr>
                </a:solidFill>
              </a:rPr>
              <a:t>means a </a:t>
            </a:r>
            <a:r>
              <a:rPr lang="en-IE" altLang="en-US" sz="2800" dirty="0" smtClean="0">
                <a:solidFill>
                  <a:schemeClr val="accent2">
                    <a:lumMod val="60000"/>
                    <a:lumOff val="40000"/>
                  </a:schemeClr>
                </a:solidFill>
              </a:rPr>
              <a:t>weak substitute/complement &amp; vice versa</a:t>
            </a:r>
            <a:endParaRPr lang="en-IE" altLang="en-US" sz="2800" dirty="0">
              <a:solidFill>
                <a:schemeClr val="accent2">
                  <a:lumMod val="60000"/>
                  <a:lumOff val="40000"/>
                </a:schemeClr>
              </a:solidFill>
            </a:endParaRPr>
          </a:p>
          <a:p>
            <a:pPr>
              <a:lnSpc>
                <a:spcPct val="105000"/>
              </a:lnSpc>
              <a:spcBef>
                <a:spcPct val="45000"/>
              </a:spcBef>
              <a:buClr>
                <a:srgbClr val="00B85C"/>
              </a:buClr>
              <a:buSzPct val="120000"/>
              <a:buFont typeface="Wingdings" pitchFamily="2" charset="2"/>
              <a:buNone/>
            </a:pPr>
            <a:endParaRPr lang="en-US" sz="2600" dirty="0">
              <a:solidFill>
                <a:srgbClr val="0000FF"/>
              </a:solidFill>
              <a:latin typeface="Arial"/>
              <a:cs typeface="Arial"/>
            </a:endParaRPr>
          </a:p>
        </p:txBody>
      </p:sp>
    </p:spTree>
    <p:extLst>
      <p:ext uri="{BB962C8B-B14F-4D97-AF65-F5344CB8AC3E}">
        <p14:creationId xmlns:p14="http://schemas.microsoft.com/office/powerpoint/2010/main" val="51166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IE" altLang="en-US"/>
              <a:t>Cross Price Elasticity</a:t>
            </a:r>
            <a:endParaRPr lang="en-GB" altLang="en-US"/>
          </a:p>
        </p:txBody>
      </p:sp>
      <p:sp>
        <p:nvSpPr>
          <p:cNvPr id="17411" name="Rectangle 3"/>
          <p:cNvSpPr>
            <a:spLocks noGrp="1" noChangeArrowheads="1"/>
          </p:cNvSpPr>
          <p:nvPr>
            <p:ph type="body" idx="1"/>
          </p:nvPr>
        </p:nvSpPr>
        <p:spPr/>
        <p:txBody>
          <a:bodyPr/>
          <a:lstStyle/>
          <a:p>
            <a:pPr>
              <a:lnSpc>
                <a:spcPct val="90000"/>
              </a:lnSpc>
            </a:pPr>
            <a:r>
              <a:rPr lang="en-IE" altLang="en-US"/>
              <a:t>The major determinant of CPE is the closeness of the substitute or complement</a:t>
            </a:r>
          </a:p>
          <a:p>
            <a:pPr>
              <a:lnSpc>
                <a:spcPct val="90000"/>
              </a:lnSpc>
            </a:pPr>
            <a:r>
              <a:rPr lang="en-IE" altLang="en-US"/>
              <a:t>The closer the good is the bigger will be the effect of the change in price of the other good</a:t>
            </a:r>
          </a:p>
          <a:p>
            <a:pPr>
              <a:lnSpc>
                <a:spcPct val="90000"/>
              </a:lnSpc>
            </a:pPr>
            <a:r>
              <a:rPr lang="en-IE" altLang="en-US"/>
              <a:t>Important for firms to know CPE of rival good (substitute) or CPE of good used in conjunction with their own e.g. car makers and the price of oil</a:t>
            </a:r>
            <a:endParaRPr lang="en-GB" altLang="en-US"/>
          </a:p>
        </p:txBody>
      </p:sp>
    </p:spTree>
    <p:extLst>
      <p:ext uri="{BB962C8B-B14F-4D97-AF65-F5344CB8AC3E}">
        <p14:creationId xmlns:p14="http://schemas.microsoft.com/office/powerpoint/2010/main" val="285982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IE" altLang="en-US"/>
              <a:t>Income Elasticity of Demand</a:t>
            </a:r>
            <a:endParaRPr lang="en-GB" altLang="en-US"/>
          </a:p>
        </p:txBody>
      </p:sp>
      <p:sp>
        <p:nvSpPr>
          <p:cNvPr id="18435" name="Rectangle 3"/>
          <p:cNvSpPr>
            <a:spLocks noGrp="1" noChangeArrowheads="1"/>
          </p:cNvSpPr>
          <p:nvPr>
            <p:ph type="body" idx="1"/>
          </p:nvPr>
        </p:nvSpPr>
        <p:spPr/>
        <p:txBody>
          <a:bodyPr/>
          <a:lstStyle/>
          <a:p>
            <a:r>
              <a:rPr lang="en-IE" altLang="en-US"/>
              <a:t>YED measures the responsiveness of demand to a change in consumer income</a:t>
            </a:r>
          </a:p>
          <a:p>
            <a:pPr>
              <a:buFont typeface="Wingdings" panose="05000000000000000000" pitchFamily="2" charset="2"/>
              <a:buNone/>
            </a:pPr>
            <a:endParaRPr lang="en-IE" altLang="en-US"/>
          </a:p>
          <a:p>
            <a:r>
              <a:rPr lang="en-IE" altLang="en-US"/>
              <a:t>It enables us to predict how much the demand curve will shift for a given change in income</a:t>
            </a:r>
            <a:endParaRPr lang="en-GB" altLang="en-US"/>
          </a:p>
        </p:txBody>
      </p:sp>
    </p:spTree>
    <p:extLst>
      <p:ext uri="{BB962C8B-B14F-4D97-AF65-F5344CB8AC3E}">
        <p14:creationId xmlns:p14="http://schemas.microsoft.com/office/powerpoint/2010/main" val="1302928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IE" altLang="en-US"/>
              <a:t>Income Elasticity of Demand</a:t>
            </a:r>
            <a:endParaRPr lang="en-GB" altLang="en-US"/>
          </a:p>
        </p:txBody>
      </p:sp>
      <p:sp>
        <p:nvSpPr>
          <p:cNvPr id="19459" name="Rectangle 3"/>
          <p:cNvSpPr>
            <a:spLocks noGrp="1" noChangeArrowheads="1"/>
          </p:cNvSpPr>
          <p:nvPr>
            <p:ph type="body" idx="1"/>
          </p:nvPr>
        </p:nvSpPr>
        <p:spPr/>
        <p:txBody>
          <a:bodyPr/>
          <a:lstStyle/>
          <a:p>
            <a:pPr eaLnBrk="0" hangingPunct="0">
              <a:spcBef>
                <a:spcPct val="0"/>
              </a:spcBef>
              <a:buClrTx/>
              <a:buSzTx/>
              <a:buFontTx/>
              <a:buNone/>
            </a:pPr>
            <a:r>
              <a:rPr lang="en-GB" altLang="en-US" sz="2800" b="1"/>
              <a:t>The income elasticity of demand measures</a:t>
            </a:r>
          </a:p>
          <a:p>
            <a:pPr eaLnBrk="0" hangingPunct="0">
              <a:spcBef>
                <a:spcPct val="0"/>
              </a:spcBef>
              <a:buClrTx/>
              <a:buSzTx/>
              <a:buFontTx/>
              <a:buNone/>
            </a:pPr>
            <a:r>
              <a:rPr lang="en-GB" altLang="en-US" sz="2800" b="1"/>
              <a:t>the sensitivity of quantity demanded to a </a:t>
            </a:r>
          </a:p>
          <a:p>
            <a:pPr eaLnBrk="0" hangingPunct="0">
              <a:spcBef>
                <a:spcPct val="0"/>
              </a:spcBef>
              <a:buClrTx/>
              <a:buSzTx/>
              <a:buFontTx/>
              <a:buNone/>
            </a:pPr>
            <a:r>
              <a:rPr lang="en-GB" altLang="en-US" sz="2800" b="1"/>
              <a:t>change in income:</a:t>
            </a:r>
          </a:p>
          <a:p>
            <a:pPr eaLnBrk="0" hangingPunct="0">
              <a:spcBef>
                <a:spcPct val="0"/>
              </a:spcBef>
              <a:buClrTx/>
              <a:buSzTx/>
              <a:buFontTx/>
              <a:buNone/>
            </a:pPr>
            <a:endParaRPr lang="en-GB" altLang="en-US" sz="2800" b="1"/>
          </a:p>
          <a:p>
            <a:pPr eaLnBrk="0" hangingPunct="0">
              <a:spcBef>
                <a:spcPct val="0"/>
              </a:spcBef>
              <a:buClrTx/>
              <a:buSzTx/>
              <a:buFontTx/>
              <a:buNone/>
            </a:pPr>
            <a:r>
              <a:rPr lang="en-IE" altLang="en-US" sz="2800" b="1"/>
              <a:t>	</a:t>
            </a:r>
            <a:r>
              <a:rPr lang="en-GB" altLang="en-US" sz="2800" b="1" u="sng"/>
              <a:t>% change in quantity demanded of a good</a:t>
            </a:r>
          </a:p>
          <a:p>
            <a:pPr eaLnBrk="0" hangingPunct="0">
              <a:spcBef>
                <a:spcPct val="0"/>
              </a:spcBef>
              <a:buClrTx/>
              <a:buSzTx/>
              <a:buFontTx/>
              <a:buNone/>
            </a:pPr>
            <a:r>
              <a:rPr lang="en-GB" altLang="en-US" sz="2800" b="1"/>
              <a:t>	</a:t>
            </a:r>
            <a:r>
              <a:rPr lang="en-IE" altLang="en-US" sz="2800" b="1"/>
              <a:t>	</a:t>
            </a:r>
            <a:r>
              <a:rPr lang="en-GB" altLang="en-US" sz="2800" b="1"/>
              <a:t>% change in consumer income</a:t>
            </a:r>
          </a:p>
          <a:p>
            <a:endParaRPr lang="en-IE" altLang="en-US"/>
          </a:p>
          <a:p>
            <a:pPr eaLnBrk="0" hangingPunct="0">
              <a:spcBef>
                <a:spcPct val="0"/>
              </a:spcBef>
              <a:buClrTx/>
              <a:buSzTx/>
              <a:buFontTx/>
              <a:buChar char="•"/>
            </a:pPr>
            <a:r>
              <a:rPr lang="en-GB" altLang="en-US" sz="2800" b="1"/>
              <a:t>income elasticity may be positive or </a:t>
            </a:r>
          </a:p>
          <a:p>
            <a:pPr eaLnBrk="0" hangingPunct="0">
              <a:spcBef>
                <a:spcPct val="0"/>
              </a:spcBef>
              <a:buClrTx/>
              <a:buSzTx/>
              <a:buFontTx/>
              <a:buNone/>
            </a:pPr>
            <a:r>
              <a:rPr lang="en-IE" altLang="en-US" sz="2800" b="1"/>
              <a:t>	</a:t>
            </a:r>
            <a:r>
              <a:rPr lang="en-GB" altLang="en-US" sz="2800" b="1"/>
              <a:t>negative.</a:t>
            </a:r>
          </a:p>
          <a:p>
            <a:endParaRPr lang="en-GB" altLang="en-US"/>
          </a:p>
        </p:txBody>
      </p:sp>
    </p:spTree>
    <p:extLst>
      <p:ext uri="{BB962C8B-B14F-4D97-AF65-F5344CB8AC3E}">
        <p14:creationId xmlns:p14="http://schemas.microsoft.com/office/powerpoint/2010/main" val="64900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IE" altLang="en-US"/>
              <a:t>Income Elasticity of Demand</a:t>
            </a:r>
            <a:endParaRPr lang="en-GB" altLang="en-US"/>
          </a:p>
        </p:txBody>
      </p:sp>
      <p:sp>
        <p:nvSpPr>
          <p:cNvPr id="20483" name="Rectangle 3"/>
          <p:cNvSpPr>
            <a:spLocks noGrp="1" noChangeArrowheads="1"/>
          </p:cNvSpPr>
          <p:nvPr>
            <p:ph type="body" idx="1"/>
          </p:nvPr>
        </p:nvSpPr>
        <p:spPr/>
        <p:txBody>
          <a:bodyPr/>
          <a:lstStyle/>
          <a:p>
            <a:pPr>
              <a:lnSpc>
                <a:spcPct val="90000"/>
              </a:lnSpc>
            </a:pPr>
            <a:r>
              <a:rPr lang="en-GB" altLang="en-US" sz="2400" dirty="0"/>
              <a:t>A NORMAL GOOD has a positive income elasticity of demand</a:t>
            </a:r>
          </a:p>
          <a:p>
            <a:pPr lvl="1">
              <a:lnSpc>
                <a:spcPct val="90000"/>
              </a:lnSpc>
            </a:pPr>
            <a:r>
              <a:rPr lang="en-GB" altLang="en-US" sz="2400" dirty="0"/>
              <a:t>an increase in income leads to an increase in the quantity demanded</a:t>
            </a:r>
          </a:p>
          <a:p>
            <a:pPr lvl="1">
              <a:lnSpc>
                <a:spcPct val="90000"/>
              </a:lnSpc>
              <a:buClr>
                <a:srgbClr val="FF0000"/>
              </a:buClr>
              <a:buFont typeface="Wingdings" panose="05000000000000000000" pitchFamily="2" charset="2"/>
              <a:buChar char="§"/>
            </a:pPr>
            <a:r>
              <a:rPr lang="en-GB" altLang="en-US" sz="2400" dirty="0"/>
              <a:t>e.g. </a:t>
            </a:r>
            <a:r>
              <a:rPr lang="en-GB" altLang="en-US" sz="2400" dirty="0" smtClean="0"/>
              <a:t>shoes</a:t>
            </a:r>
            <a:endParaRPr lang="en-GB" altLang="en-US" sz="2400" dirty="0"/>
          </a:p>
          <a:p>
            <a:pPr>
              <a:lnSpc>
                <a:spcPct val="90000"/>
              </a:lnSpc>
            </a:pPr>
            <a:r>
              <a:rPr lang="en-GB" altLang="en-US" sz="2400" dirty="0"/>
              <a:t>An INFERIOR GOOD has a negative income elasticity of demand</a:t>
            </a:r>
          </a:p>
          <a:p>
            <a:pPr lvl="1">
              <a:lnSpc>
                <a:spcPct val="90000"/>
              </a:lnSpc>
              <a:buClr>
                <a:srgbClr val="5F5F5F"/>
              </a:buClr>
            </a:pPr>
            <a:r>
              <a:rPr lang="en-GB" altLang="en-US" sz="2400" dirty="0"/>
              <a:t>an increase in income leads to a fall in quantity demanded</a:t>
            </a:r>
          </a:p>
          <a:p>
            <a:pPr lvl="1">
              <a:lnSpc>
                <a:spcPct val="90000"/>
              </a:lnSpc>
              <a:buClr>
                <a:srgbClr val="FF0000"/>
              </a:buClr>
              <a:buFont typeface="Wingdings" panose="05000000000000000000" pitchFamily="2" charset="2"/>
              <a:buChar char="§"/>
            </a:pPr>
            <a:r>
              <a:rPr lang="en-GB" altLang="en-US" sz="2400" dirty="0"/>
              <a:t>e.g. </a:t>
            </a:r>
            <a:r>
              <a:rPr lang="en-GB" altLang="en-US" sz="2400" dirty="0" smtClean="0"/>
              <a:t>coal</a:t>
            </a:r>
            <a:endParaRPr lang="en-GB" altLang="en-US" sz="2400" dirty="0"/>
          </a:p>
          <a:p>
            <a:pPr>
              <a:lnSpc>
                <a:spcPct val="90000"/>
              </a:lnSpc>
            </a:pPr>
            <a:r>
              <a:rPr lang="en-GB" altLang="en-US" sz="2400" dirty="0"/>
              <a:t>A </a:t>
            </a:r>
            <a:r>
              <a:rPr lang="en-GB" altLang="en-US" sz="2400" dirty="0" smtClean="0"/>
              <a:t>NECESSITY </a:t>
            </a:r>
            <a:r>
              <a:rPr lang="en-GB" altLang="en-US" sz="2400" dirty="0"/>
              <a:t>GOOD has an income elasticity of demand </a:t>
            </a:r>
            <a:r>
              <a:rPr lang="en-GB" altLang="en-US" sz="2400" dirty="0" smtClean="0"/>
              <a:t>between 0 &amp; </a:t>
            </a:r>
            <a:r>
              <a:rPr lang="en-GB" altLang="en-US" sz="2400" dirty="0"/>
              <a:t>1</a:t>
            </a:r>
          </a:p>
          <a:p>
            <a:pPr lvl="1">
              <a:lnSpc>
                <a:spcPct val="90000"/>
              </a:lnSpc>
              <a:buClr>
                <a:srgbClr val="FF0000"/>
              </a:buClr>
              <a:buFont typeface="Wingdings" panose="05000000000000000000" pitchFamily="2" charset="2"/>
              <a:buChar char="§"/>
            </a:pPr>
            <a:r>
              <a:rPr lang="en-GB" altLang="en-US" sz="2400" dirty="0"/>
              <a:t>e.g. </a:t>
            </a:r>
            <a:r>
              <a:rPr lang="en-GB" altLang="en-US" sz="2400" dirty="0" smtClean="0"/>
              <a:t>beer</a:t>
            </a:r>
            <a:endParaRPr lang="en-GB" altLang="en-US" sz="2400" dirty="0"/>
          </a:p>
          <a:p>
            <a:pPr>
              <a:lnSpc>
                <a:spcPct val="90000"/>
              </a:lnSpc>
            </a:pPr>
            <a:r>
              <a:rPr lang="en-GB" altLang="en-US" sz="2400" dirty="0"/>
              <a:t>A LUXURY GOOD has an income elasticity of demand greater than 1</a:t>
            </a:r>
          </a:p>
          <a:p>
            <a:pPr lvl="1">
              <a:lnSpc>
                <a:spcPct val="90000"/>
              </a:lnSpc>
              <a:buClr>
                <a:srgbClr val="FF0000"/>
              </a:buClr>
              <a:buFont typeface="Wingdings" panose="05000000000000000000" pitchFamily="2" charset="2"/>
              <a:buChar char="§"/>
            </a:pPr>
            <a:r>
              <a:rPr lang="en-GB" altLang="en-US" sz="2400" dirty="0"/>
              <a:t>e.g. </a:t>
            </a:r>
            <a:r>
              <a:rPr lang="en-GB" altLang="en-US" sz="2400" dirty="0" smtClean="0"/>
              <a:t>craft beer</a:t>
            </a:r>
            <a:endParaRPr lang="en-GB" altLang="en-US" sz="2400" dirty="0"/>
          </a:p>
          <a:p>
            <a:pPr>
              <a:lnSpc>
                <a:spcPct val="90000"/>
              </a:lnSpc>
            </a:pPr>
            <a:endParaRPr lang="en-GB" altLang="en-US" sz="2800" dirty="0"/>
          </a:p>
        </p:txBody>
      </p:sp>
    </p:spTree>
    <p:extLst>
      <p:ext uri="{BB962C8B-B14F-4D97-AF65-F5344CB8AC3E}">
        <p14:creationId xmlns:p14="http://schemas.microsoft.com/office/powerpoint/2010/main" val="537094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Price Elasticity of Supply</a:t>
            </a:r>
            <a:endParaRPr lang="en-IE" dirty="0"/>
          </a:p>
        </p:txBody>
      </p:sp>
      <p:sp>
        <p:nvSpPr>
          <p:cNvPr id="3" name="Content Placeholder 2"/>
          <p:cNvSpPr>
            <a:spLocks noGrp="1"/>
          </p:cNvSpPr>
          <p:nvPr>
            <p:ph idx="1"/>
          </p:nvPr>
        </p:nvSpPr>
        <p:spPr/>
        <p:txBody>
          <a:bodyPr/>
          <a:lstStyle/>
          <a:p>
            <a:pPr>
              <a:spcBef>
                <a:spcPct val="0"/>
              </a:spcBef>
              <a:buClrTx/>
              <a:buSzTx/>
              <a:buNone/>
            </a:pPr>
            <a:r>
              <a:rPr lang="en-IE" altLang="en-US" b="1" dirty="0"/>
              <a:t>Price Elasticity of </a:t>
            </a:r>
            <a:r>
              <a:rPr lang="en-IE" altLang="en-US" b="1" dirty="0" smtClean="0"/>
              <a:t>Supply </a:t>
            </a:r>
            <a:r>
              <a:rPr lang="en-IE" altLang="en-US" b="1" dirty="0"/>
              <a:t>= </a:t>
            </a:r>
          </a:p>
          <a:p>
            <a:pPr>
              <a:spcBef>
                <a:spcPct val="0"/>
              </a:spcBef>
              <a:buClrTx/>
              <a:buSzTx/>
              <a:buNone/>
            </a:pPr>
            <a:endParaRPr lang="en-IE" altLang="en-US" b="1" dirty="0"/>
          </a:p>
          <a:p>
            <a:pPr>
              <a:spcBef>
                <a:spcPct val="0"/>
              </a:spcBef>
              <a:buClrTx/>
              <a:buSzTx/>
              <a:buNone/>
            </a:pPr>
            <a:r>
              <a:rPr lang="en-IE" altLang="en-US" b="1" dirty="0"/>
              <a:t>			</a:t>
            </a:r>
            <a:r>
              <a:rPr lang="en-GB" altLang="en-US" b="1" u="sng" dirty="0"/>
              <a:t>% change in quantity </a:t>
            </a:r>
            <a:r>
              <a:rPr lang="en-GB" altLang="en-US" b="1" u="sng" dirty="0" smtClean="0"/>
              <a:t>supplied</a:t>
            </a:r>
            <a:endParaRPr lang="en-GB" altLang="en-US" b="1" u="sng" dirty="0"/>
          </a:p>
          <a:p>
            <a:pPr>
              <a:spcBef>
                <a:spcPct val="0"/>
              </a:spcBef>
              <a:buClrTx/>
              <a:buSzTx/>
              <a:buNone/>
            </a:pPr>
            <a:r>
              <a:rPr lang="en-GB" altLang="en-US" b="1" dirty="0"/>
              <a:t>		</a:t>
            </a:r>
            <a:r>
              <a:rPr lang="en-IE" altLang="en-US" b="1" dirty="0"/>
              <a:t>		</a:t>
            </a:r>
            <a:r>
              <a:rPr lang="en-GB" altLang="en-US" b="1" dirty="0"/>
              <a:t>% change in price</a:t>
            </a:r>
            <a:endParaRPr lang="en-IE" altLang="en-US" b="1" dirty="0"/>
          </a:p>
          <a:p>
            <a:endParaRPr lang="en-US" b="1" dirty="0" smtClean="0">
              <a:solidFill>
                <a:srgbClr val="CC0000"/>
              </a:solidFill>
            </a:endParaRPr>
          </a:p>
          <a:p>
            <a:r>
              <a:rPr lang="en-US" b="1" dirty="0" smtClean="0"/>
              <a:t>Price </a:t>
            </a:r>
            <a:r>
              <a:rPr lang="en-US" b="1" dirty="0"/>
              <a:t>elasticity of supply</a:t>
            </a:r>
            <a:r>
              <a:rPr lang="en-US" dirty="0"/>
              <a:t> measures how </a:t>
            </a:r>
            <a:r>
              <a:rPr lang="en-US" dirty="0" smtClean="0"/>
              <a:t>much the quantity supplied responds </a:t>
            </a:r>
            <a:r>
              <a:rPr lang="en-US" dirty="0"/>
              <a:t>to a change in </a:t>
            </a:r>
            <a:r>
              <a:rPr lang="en-US" b="1" i="1" dirty="0"/>
              <a:t>P</a:t>
            </a:r>
            <a:r>
              <a:rPr lang="en-US" dirty="0"/>
              <a:t>.</a:t>
            </a:r>
          </a:p>
          <a:p>
            <a:endParaRPr lang="en-IE" dirty="0"/>
          </a:p>
        </p:txBody>
      </p:sp>
    </p:spTree>
    <p:extLst>
      <p:ext uri="{BB962C8B-B14F-4D97-AF65-F5344CB8AC3E}">
        <p14:creationId xmlns:p14="http://schemas.microsoft.com/office/powerpoint/2010/main" val="2759514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IE" altLang="en-US" dirty="0"/>
              <a:t>Determinants of </a:t>
            </a:r>
            <a:r>
              <a:rPr lang="en-IE" altLang="en-US" dirty="0" smtClean="0"/>
              <a:t>PES</a:t>
            </a:r>
            <a:endParaRPr lang="en-GB" altLang="en-US" dirty="0"/>
          </a:p>
        </p:txBody>
      </p:sp>
      <p:sp>
        <p:nvSpPr>
          <p:cNvPr id="14339" name="Rectangle 3"/>
          <p:cNvSpPr>
            <a:spLocks noGrp="1" noChangeArrowheads="1"/>
          </p:cNvSpPr>
          <p:nvPr>
            <p:ph type="body" idx="1"/>
          </p:nvPr>
        </p:nvSpPr>
        <p:spPr/>
        <p:txBody>
          <a:bodyPr/>
          <a:lstStyle/>
          <a:p>
            <a:pPr marL="609600" indent="-609600">
              <a:lnSpc>
                <a:spcPct val="90000"/>
              </a:lnSpc>
              <a:buFont typeface="Wingdings" panose="05000000000000000000" pitchFamily="2" charset="2"/>
              <a:buAutoNum type="arabicPeriod"/>
            </a:pPr>
            <a:r>
              <a:rPr lang="en-IE" altLang="en-US" sz="2400" dirty="0" smtClean="0"/>
              <a:t>Flexibility of Production</a:t>
            </a:r>
            <a:endParaRPr lang="en-IE" altLang="en-US" sz="2400" dirty="0"/>
          </a:p>
          <a:p>
            <a:pPr marL="1371600" lvl="2" indent="-457200">
              <a:lnSpc>
                <a:spcPct val="90000"/>
              </a:lnSpc>
              <a:buNone/>
            </a:pPr>
            <a:r>
              <a:rPr lang="en-IE" altLang="en-US" sz="2000" dirty="0"/>
              <a:t>	</a:t>
            </a:r>
            <a:r>
              <a:rPr lang="en-US" sz="2000" dirty="0"/>
              <a:t>The more easily sellers can change the quantity they produce, the greater the price elasticity of supply.  </a:t>
            </a:r>
            <a:endParaRPr lang="en-IE" altLang="en-US" sz="2000" dirty="0"/>
          </a:p>
          <a:p>
            <a:pPr marL="609600" indent="-609600">
              <a:lnSpc>
                <a:spcPct val="90000"/>
              </a:lnSpc>
              <a:buFont typeface="Wingdings" panose="05000000000000000000" pitchFamily="2" charset="2"/>
              <a:buAutoNum type="arabicPeriod"/>
            </a:pPr>
            <a:r>
              <a:rPr lang="en-IE" altLang="en-US" sz="2400" dirty="0" smtClean="0"/>
              <a:t>Time Horizon</a:t>
            </a:r>
          </a:p>
          <a:p>
            <a:pPr marL="1371600" lvl="2" indent="-457200">
              <a:lnSpc>
                <a:spcPct val="90000"/>
              </a:lnSpc>
              <a:buNone/>
            </a:pPr>
            <a:r>
              <a:rPr lang="en-IE" altLang="en-US" sz="2000" dirty="0"/>
              <a:t>	</a:t>
            </a:r>
            <a:r>
              <a:rPr lang="en-US" sz="2000" dirty="0"/>
              <a:t>For many goods, </a:t>
            </a:r>
            <a:r>
              <a:rPr lang="en-US" sz="2000" dirty="0" smtClean="0"/>
              <a:t>PES is more elastic </a:t>
            </a:r>
            <a:r>
              <a:rPr lang="en-US" sz="2000" dirty="0"/>
              <a:t>in the long run than in the short </a:t>
            </a:r>
            <a:r>
              <a:rPr lang="en-US" sz="2000" dirty="0" smtClean="0"/>
              <a:t>run, due to the fact that </a:t>
            </a:r>
            <a:r>
              <a:rPr lang="en-US" sz="2000" dirty="0"/>
              <a:t>firms can </a:t>
            </a:r>
            <a:r>
              <a:rPr lang="en-US" sz="2000" dirty="0" smtClean="0"/>
              <a:t>acquire </a:t>
            </a:r>
            <a:r>
              <a:rPr lang="en-US" sz="2000" dirty="0"/>
              <a:t>new factories, </a:t>
            </a:r>
            <a:r>
              <a:rPr lang="en-US" sz="2000" dirty="0" smtClean="0"/>
              <a:t>or </a:t>
            </a:r>
            <a:r>
              <a:rPr lang="en-US" sz="2000" dirty="0"/>
              <a:t>new firms may be able to enter the market. </a:t>
            </a:r>
          </a:p>
          <a:p>
            <a:pPr marL="609600" indent="-609600">
              <a:lnSpc>
                <a:spcPct val="90000"/>
              </a:lnSpc>
              <a:buNone/>
            </a:pPr>
            <a:endParaRPr lang="en-GB" altLang="en-US" sz="2800" dirty="0"/>
          </a:p>
        </p:txBody>
      </p:sp>
    </p:spTree>
    <p:extLst>
      <p:ext uri="{BB962C8B-B14F-4D97-AF65-F5344CB8AC3E}">
        <p14:creationId xmlns:p14="http://schemas.microsoft.com/office/powerpoint/2010/main" val="320466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4" name="Rectangle 2"/>
          <p:cNvSpPr>
            <a:spLocks noGrp="1" noChangeArrowheads="1"/>
          </p:cNvSpPr>
          <p:nvPr>
            <p:ph type="title" idx="4294967295"/>
          </p:nvPr>
        </p:nvSpPr>
        <p:spPr>
          <a:xfrm>
            <a:off x="1042416" y="211138"/>
            <a:ext cx="10085832" cy="1033147"/>
          </a:xfrm>
        </p:spPr>
        <p:txBody>
          <a:bodyPr>
            <a:normAutofit fontScale="90000"/>
          </a:bodyPr>
          <a:lstStyle/>
          <a:p>
            <a:pPr algn="l" eaLnBrk="1" hangingPunct="1">
              <a:lnSpc>
                <a:spcPct val="114000"/>
              </a:lnSpc>
            </a:pPr>
            <a:r>
              <a:rPr lang="en-US" sz="2600" b="1" dirty="0"/>
              <a:t>APPLICATION</a:t>
            </a:r>
            <a:r>
              <a:rPr lang="en-US" sz="2600" dirty="0"/>
              <a:t>:  </a:t>
            </a:r>
            <a:r>
              <a:rPr lang="en-US" sz="3300" dirty="0"/>
              <a:t>Does Drug </a:t>
            </a:r>
            <a:r>
              <a:rPr lang="en-US" sz="3300" dirty="0" smtClean="0"/>
              <a:t>Prohibition </a:t>
            </a:r>
            <a:r>
              <a:rPr lang="en-US" sz="3300" dirty="0"/>
              <a:t>Increase or Decrease Drug-Related Crime?</a:t>
            </a:r>
          </a:p>
        </p:txBody>
      </p:sp>
      <p:sp>
        <p:nvSpPr>
          <p:cNvPr id="40965" name="Rectangle 3"/>
          <p:cNvSpPr>
            <a:spLocks noGrp="1" noChangeArrowheads="1"/>
          </p:cNvSpPr>
          <p:nvPr>
            <p:ph type="body" idx="4294967295"/>
          </p:nvPr>
        </p:nvSpPr>
        <p:spPr>
          <a:xfrm>
            <a:off x="1042416" y="1645920"/>
            <a:ext cx="10232136" cy="4857249"/>
          </a:xfrm>
        </p:spPr>
        <p:txBody>
          <a:bodyPr/>
          <a:lstStyle/>
          <a:p>
            <a:pPr eaLnBrk="1" hangingPunct="1">
              <a:spcBef>
                <a:spcPct val="40000"/>
              </a:spcBef>
            </a:pPr>
            <a:r>
              <a:rPr lang="en-US" sz="2800" dirty="0" smtClean="0"/>
              <a:t>One side effect of illegal drug use is crime:  Users often turn to crime to finance their habit.</a:t>
            </a:r>
          </a:p>
          <a:p>
            <a:pPr eaLnBrk="1" hangingPunct="1">
              <a:spcBef>
                <a:spcPct val="40000"/>
              </a:spcBef>
            </a:pPr>
            <a:r>
              <a:rPr lang="en-US" sz="2800" dirty="0" smtClean="0"/>
              <a:t>We examine two policies designed to reduce illegal drug use and see what effects they have on drug-related crime.  </a:t>
            </a:r>
          </a:p>
          <a:p>
            <a:pPr eaLnBrk="1" hangingPunct="1">
              <a:spcBef>
                <a:spcPct val="40000"/>
              </a:spcBef>
            </a:pPr>
            <a:r>
              <a:rPr lang="en-US" sz="2800" dirty="0" smtClean="0"/>
              <a:t>For simplicity, we assume the total dollar value of drug-related crime equals total expenditure </a:t>
            </a:r>
            <a:br>
              <a:rPr lang="en-US" sz="2800" dirty="0" smtClean="0"/>
            </a:br>
            <a:r>
              <a:rPr lang="en-US" sz="2800" dirty="0" smtClean="0"/>
              <a:t>on drugs.  </a:t>
            </a:r>
          </a:p>
          <a:p>
            <a:pPr eaLnBrk="1" hangingPunct="1">
              <a:spcBef>
                <a:spcPct val="40000"/>
              </a:spcBef>
            </a:pPr>
            <a:r>
              <a:rPr lang="en-US" sz="2800" dirty="0" smtClean="0"/>
              <a:t>Demand for illegal drugs is inelastic, due to addiction issues.  </a:t>
            </a:r>
          </a:p>
        </p:txBody>
      </p:sp>
      <p:sp>
        <p:nvSpPr>
          <p:cNvPr id="4096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1311374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Effect transition="in" filter="wipe(left)">
                                      <p:cBhvr>
                                        <p:cTn id="7" dur="500"/>
                                        <p:tgtEl>
                                          <p:spTgt spid="409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5">
                                            <p:txEl>
                                              <p:pRg st="1" end="1"/>
                                            </p:txEl>
                                          </p:spTgt>
                                        </p:tgtEl>
                                        <p:attrNameLst>
                                          <p:attrName>style.visibility</p:attrName>
                                        </p:attrNameLst>
                                      </p:cBhvr>
                                      <p:to>
                                        <p:strVal val="visible"/>
                                      </p:to>
                                    </p:set>
                                    <p:animEffect transition="in" filter="wipe(left)">
                                      <p:cBhvr>
                                        <p:cTn id="12" dur="500"/>
                                        <p:tgtEl>
                                          <p:spTgt spid="409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5">
                                            <p:txEl>
                                              <p:pRg st="2" end="2"/>
                                            </p:txEl>
                                          </p:spTgt>
                                        </p:tgtEl>
                                        <p:attrNameLst>
                                          <p:attrName>style.visibility</p:attrName>
                                        </p:attrNameLst>
                                      </p:cBhvr>
                                      <p:to>
                                        <p:strVal val="visible"/>
                                      </p:to>
                                    </p:set>
                                    <p:animEffect transition="in" filter="wipe(left)">
                                      <p:cBhvr>
                                        <p:cTn id="17" dur="500"/>
                                        <p:tgtEl>
                                          <p:spTgt spid="409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5">
                                            <p:txEl>
                                              <p:pRg st="3" end="3"/>
                                            </p:txEl>
                                          </p:spTgt>
                                        </p:tgtEl>
                                        <p:attrNameLst>
                                          <p:attrName>style.visibility</p:attrName>
                                        </p:attrNameLst>
                                      </p:cBhvr>
                                      <p:to>
                                        <p:strVal val="visible"/>
                                      </p:to>
                                    </p:set>
                                    <p:animEffect transition="in" filter="wipe(left)">
                                      <p:cBhvr>
                                        <p:cTn id="22" dur="500"/>
                                        <p:tgtEl>
                                          <p:spTgt spid="409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bldLvl="4"/>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6883401" y="1595438"/>
            <a:ext cx="1490663" cy="3128962"/>
            <a:chOff x="3446" y="1165"/>
            <a:chExt cx="939" cy="1971"/>
          </a:xfrm>
        </p:grpSpPr>
        <p:sp>
          <p:nvSpPr>
            <p:cNvPr id="42032" name="Line 17"/>
            <p:cNvSpPr>
              <a:spLocks noChangeShapeType="1"/>
            </p:cNvSpPr>
            <p:nvPr/>
          </p:nvSpPr>
          <p:spPr bwMode="auto">
            <a:xfrm>
              <a:off x="3624" y="1417"/>
              <a:ext cx="761" cy="1719"/>
            </a:xfrm>
            <a:prstGeom prst="line">
              <a:avLst/>
            </a:prstGeom>
            <a:noFill/>
            <a:ln w="38100">
              <a:solidFill>
                <a:schemeClr val="tx2"/>
              </a:solidFill>
              <a:round/>
              <a:headEnd/>
              <a:tailEnd/>
            </a:ln>
          </p:spPr>
          <p:txBody>
            <a:bodyPr/>
            <a:lstStyle/>
            <a:p>
              <a:endParaRPr lang="en-US">
                <a:latin typeface="Arial"/>
                <a:cs typeface="Arial"/>
              </a:endParaRPr>
            </a:p>
          </p:txBody>
        </p:sp>
        <p:sp>
          <p:nvSpPr>
            <p:cNvPr id="42033" name="Text Box 18"/>
            <p:cNvSpPr txBox="1">
              <a:spLocks noChangeArrowheads="1"/>
            </p:cNvSpPr>
            <p:nvPr/>
          </p:nvSpPr>
          <p:spPr bwMode="auto">
            <a:xfrm>
              <a:off x="3446" y="1165"/>
              <a:ext cx="41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sp>
        <p:nvSpPr>
          <p:cNvPr id="41989" name="Rectangle 2"/>
          <p:cNvSpPr>
            <a:spLocks noGrp="1" noChangeArrowheads="1"/>
          </p:cNvSpPr>
          <p:nvPr>
            <p:ph type="title" idx="4294967295"/>
          </p:nvPr>
        </p:nvSpPr>
        <p:spPr>
          <a:xfrm>
            <a:off x="1981200" y="163770"/>
            <a:ext cx="8229600" cy="649287"/>
          </a:xfrm>
        </p:spPr>
        <p:txBody>
          <a:bodyPr>
            <a:normAutofit/>
          </a:bodyPr>
          <a:lstStyle/>
          <a:p>
            <a:pPr eaLnBrk="1" hangingPunct="1"/>
            <a:r>
              <a:rPr lang="en-US" sz="3000" dirty="0"/>
              <a:t>Policy 1:  </a:t>
            </a:r>
            <a:r>
              <a:rPr lang="en-US" sz="3000" dirty="0" smtClean="0"/>
              <a:t>Prohibition</a:t>
            </a:r>
            <a:endParaRPr lang="en-US" sz="3000" dirty="0"/>
          </a:p>
        </p:txBody>
      </p:sp>
      <p:sp>
        <p:nvSpPr>
          <p:cNvPr id="4199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3" name="Group 4"/>
          <p:cNvGrpSpPr>
            <a:grpSpLocks/>
          </p:cNvGrpSpPr>
          <p:nvPr/>
        </p:nvGrpSpPr>
        <p:grpSpPr bwMode="auto">
          <a:xfrm>
            <a:off x="4291014" y="1158876"/>
            <a:ext cx="5857875" cy="4781551"/>
            <a:chOff x="1743" y="730"/>
            <a:chExt cx="3690" cy="3012"/>
          </a:xfrm>
        </p:grpSpPr>
        <p:grpSp>
          <p:nvGrpSpPr>
            <p:cNvPr id="4" name="Group 5"/>
            <p:cNvGrpSpPr>
              <a:grpSpLocks/>
            </p:cNvGrpSpPr>
            <p:nvPr/>
          </p:nvGrpSpPr>
          <p:grpSpPr bwMode="auto">
            <a:xfrm>
              <a:off x="2613" y="792"/>
              <a:ext cx="2750" cy="2433"/>
              <a:chOff x="1098" y="1361"/>
              <a:chExt cx="2116" cy="2027"/>
            </a:xfrm>
          </p:grpSpPr>
          <p:sp>
            <p:nvSpPr>
              <p:cNvPr id="42030"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42031"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42028" name="Text Box 8"/>
            <p:cNvSpPr txBox="1">
              <a:spLocks noChangeArrowheads="1"/>
            </p:cNvSpPr>
            <p:nvPr/>
          </p:nvSpPr>
          <p:spPr bwMode="auto">
            <a:xfrm>
              <a:off x="1743" y="730"/>
              <a:ext cx="854"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Price of Drugs</a:t>
              </a:r>
            </a:p>
          </p:txBody>
        </p:sp>
        <p:sp>
          <p:nvSpPr>
            <p:cNvPr id="42029" name="Text Box 9"/>
            <p:cNvSpPr txBox="1">
              <a:spLocks noChangeArrowheads="1"/>
            </p:cNvSpPr>
            <p:nvPr/>
          </p:nvSpPr>
          <p:spPr bwMode="auto">
            <a:xfrm>
              <a:off x="4498" y="3219"/>
              <a:ext cx="935"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Quantity </a:t>
              </a:r>
              <a:br>
                <a:rPr lang="en-US" sz="2400">
                  <a:latin typeface="Arial"/>
                  <a:cs typeface="Arial"/>
                </a:rPr>
              </a:br>
              <a:r>
                <a:rPr lang="en-US" sz="2400">
                  <a:latin typeface="Arial"/>
                  <a:cs typeface="Arial"/>
                </a:rPr>
                <a:t>of Drugs</a:t>
              </a:r>
            </a:p>
          </p:txBody>
        </p:sp>
      </p:grpSp>
      <p:grpSp>
        <p:nvGrpSpPr>
          <p:cNvPr id="5" name="Group 10"/>
          <p:cNvGrpSpPr>
            <a:grpSpLocks/>
          </p:cNvGrpSpPr>
          <p:nvPr/>
        </p:nvGrpSpPr>
        <p:grpSpPr bwMode="auto">
          <a:xfrm>
            <a:off x="7354889" y="1908175"/>
            <a:ext cx="2371725" cy="2224088"/>
            <a:chOff x="3459" y="1417"/>
            <a:chExt cx="1494" cy="1401"/>
          </a:xfrm>
        </p:grpSpPr>
        <p:sp>
          <p:nvSpPr>
            <p:cNvPr id="42025" name="Line 11"/>
            <p:cNvSpPr>
              <a:spLocks noChangeShapeType="1"/>
            </p:cNvSpPr>
            <p:nvPr/>
          </p:nvSpPr>
          <p:spPr bwMode="auto">
            <a:xfrm flipV="1">
              <a:off x="3459" y="1611"/>
              <a:ext cx="1198" cy="1207"/>
            </a:xfrm>
            <a:prstGeom prst="line">
              <a:avLst/>
            </a:prstGeom>
            <a:noFill/>
            <a:ln w="38100">
              <a:solidFill>
                <a:schemeClr val="tx2"/>
              </a:solidFill>
              <a:round/>
              <a:headEnd/>
              <a:tailEnd/>
            </a:ln>
          </p:spPr>
          <p:txBody>
            <a:bodyPr/>
            <a:lstStyle/>
            <a:p>
              <a:endParaRPr lang="en-US">
                <a:latin typeface="Arial"/>
                <a:cs typeface="Arial"/>
              </a:endParaRPr>
            </a:p>
          </p:txBody>
        </p:sp>
        <p:sp>
          <p:nvSpPr>
            <p:cNvPr id="42026" name="Text Box 12"/>
            <p:cNvSpPr txBox="1">
              <a:spLocks noChangeArrowheads="1"/>
            </p:cNvSpPr>
            <p:nvPr/>
          </p:nvSpPr>
          <p:spPr bwMode="auto">
            <a:xfrm>
              <a:off x="4596" y="1417"/>
              <a:ext cx="35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grpSp>
        <p:nvGrpSpPr>
          <p:cNvPr id="6" name="Group 13"/>
          <p:cNvGrpSpPr>
            <a:grpSpLocks/>
          </p:cNvGrpSpPr>
          <p:nvPr/>
        </p:nvGrpSpPr>
        <p:grpSpPr bwMode="auto">
          <a:xfrm>
            <a:off x="6300788" y="1425576"/>
            <a:ext cx="2362200" cy="2297113"/>
            <a:chOff x="2979" y="938"/>
            <a:chExt cx="1488" cy="1447"/>
          </a:xfrm>
        </p:grpSpPr>
        <p:sp>
          <p:nvSpPr>
            <p:cNvPr id="42023" name="Line 14"/>
            <p:cNvSpPr>
              <a:spLocks noChangeShapeType="1"/>
            </p:cNvSpPr>
            <p:nvPr/>
          </p:nvSpPr>
          <p:spPr bwMode="auto">
            <a:xfrm flipV="1">
              <a:off x="2979" y="1178"/>
              <a:ext cx="1198" cy="1207"/>
            </a:xfrm>
            <a:prstGeom prst="line">
              <a:avLst/>
            </a:prstGeom>
            <a:noFill/>
            <a:ln w="38100">
              <a:solidFill>
                <a:srgbClr val="CC0000"/>
              </a:solidFill>
              <a:round/>
              <a:headEnd/>
              <a:tailEnd/>
            </a:ln>
          </p:spPr>
          <p:txBody>
            <a:bodyPr/>
            <a:lstStyle/>
            <a:p>
              <a:endParaRPr lang="en-US">
                <a:latin typeface="Arial"/>
                <a:cs typeface="Arial"/>
              </a:endParaRPr>
            </a:p>
          </p:txBody>
        </p:sp>
        <p:sp>
          <p:nvSpPr>
            <p:cNvPr id="42024" name="Text Box 15"/>
            <p:cNvSpPr txBox="1">
              <a:spLocks noChangeArrowheads="1"/>
            </p:cNvSpPr>
            <p:nvPr/>
          </p:nvSpPr>
          <p:spPr bwMode="auto">
            <a:xfrm>
              <a:off x="4054" y="938"/>
              <a:ext cx="41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2</a:t>
              </a:r>
            </a:p>
          </p:txBody>
        </p:sp>
      </p:grpSp>
      <p:grpSp>
        <p:nvGrpSpPr>
          <p:cNvPr id="7" name="Group 19"/>
          <p:cNvGrpSpPr>
            <a:grpSpLocks/>
          </p:cNvGrpSpPr>
          <p:nvPr/>
        </p:nvGrpSpPr>
        <p:grpSpPr bwMode="auto">
          <a:xfrm>
            <a:off x="5067301" y="3371851"/>
            <a:ext cx="3084513" cy="2201863"/>
            <a:chOff x="2232" y="2124"/>
            <a:chExt cx="1943" cy="1387"/>
          </a:xfrm>
        </p:grpSpPr>
        <p:sp>
          <p:nvSpPr>
            <p:cNvPr id="42017" name="Text Box 20"/>
            <p:cNvSpPr txBox="1">
              <a:spLocks noChangeArrowheads="1"/>
            </p:cNvSpPr>
            <p:nvPr/>
          </p:nvSpPr>
          <p:spPr bwMode="auto">
            <a:xfrm>
              <a:off x="2232" y="2124"/>
              <a:ext cx="387"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baseline="-25000">
                  <a:latin typeface="Arial"/>
                  <a:cs typeface="Arial"/>
                </a:rPr>
                <a:t>1</a:t>
              </a:r>
            </a:p>
          </p:txBody>
        </p:sp>
        <p:sp>
          <p:nvSpPr>
            <p:cNvPr id="42018" name="Text Box 21"/>
            <p:cNvSpPr txBox="1">
              <a:spLocks noChangeArrowheads="1"/>
            </p:cNvSpPr>
            <p:nvPr/>
          </p:nvSpPr>
          <p:spPr bwMode="auto">
            <a:xfrm>
              <a:off x="3830" y="3223"/>
              <a:ext cx="345"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nvGrpSpPr>
            <p:cNvPr id="8" name="Group 22"/>
            <p:cNvGrpSpPr>
              <a:grpSpLocks/>
            </p:cNvGrpSpPr>
            <p:nvPr/>
          </p:nvGrpSpPr>
          <p:grpSpPr bwMode="auto">
            <a:xfrm>
              <a:off x="2617" y="2270"/>
              <a:ext cx="1387" cy="955"/>
              <a:chOff x="357" y="2450"/>
              <a:chExt cx="795" cy="646"/>
            </a:xfrm>
          </p:grpSpPr>
          <p:sp>
            <p:nvSpPr>
              <p:cNvPr id="42021" name="Line 23"/>
              <p:cNvSpPr>
                <a:spLocks noChangeShapeType="1"/>
              </p:cNvSpPr>
              <p:nvPr/>
            </p:nvSpPr>
            <p:spPr bwMode="auto">
              <a:xfrm>
                <a:off x="357" y="2450"/>
                <a:ext cx="795" cy="0"/>
              </a:xfrm>
              <a:prstGeom prst="line">
                <a:avLst/>
              </a:prstGeom>
              <a:noFill/>
              <a:ln w="9525">
                <a:solidFill>
                  <a:srgbClr val="777777"/>
                </a:solidFill>
                <a:prstDash val="lgDash"/>
                <a:round/>
                <a:headEnd/>
                <a:tailEnd/>
              </a:ln>
            </p:spPr>
            <p:txBody>
              <a:bodyPr/>
              <a:lstStyle/>
              <a:p>
                <a:endParaRPr lang="en-US">
                  <a:latin typeface="Arial"/>
                  <a:cs typeface="Arial"/>
                </a:endParaRPr>
              </a:p>
            </p:txBody>
          </p:sp>
          <p:sp>
            <p:nvSpPr>
              <p:cNvPr id="42022" name="Line 24"/>
              <p:cNvSpPr>
                <a:spLocks noChangeShapeType="1"/>
              </p:cNvSpPr>
              <p:nvPr/>
            </p:nvSpPr>
            <p:spPr bwMode="auto">
              <a:xfrm>
                <a:off x="1152" y="2451"/>
                <a:ext cx="0" cy="645"/>
              </a:xfrm>
              <a:prstGeom prst="line">
                <a:avLst/>
              </a:prstGeom>
              <a:noFill/>
              <a:ln w="9525">
                <a:solidFill>
                  <a:srgbClr val="777777"/>
                </a:solidFill>
                <a:prstDash val="lgDash"/>
                <a:round/>
                <a:headEnd/>
                <a:tailEnd/>
              </a:ln>
            </p:spPr>
            <p:txBody>
              <a:bodyPr/>
              <a:lstStyle/>
              <a:p>
                <a:endParaRPr lang="en-US">
                  <a:latin typeface="Arial"/>
                  <a:cs typeface="Arial"/>
                </a:endParaRPr>
              </a:p>
            </p:txBody>
          </p:sp>
        </p:grpSp>
        <p:sp>
          <p:nvSpPr>
            <p:cNvPr id="42020" name="Oval 25"/>
            <p:cNvSpPr>
              <a:spLocks noChangeArrowheads="1"/>
            </p:cNvSpPr>
            <p:nvPr/>
          </p:nvSpPr>
          <p:spPr bwMode="auto">
            <a:xfrm>
              <a:off x="3963" y="2226"/>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9" name="Group 26"/>
          <p:cNvGrpSpPr>
            <a:grpSpLocks/>
          </p:cNvGrpSpPr>
          <p:nvPr/>
        </p:nvGrpSpPr>
        <p:grpSpPr bwMode="auto">
          <a:xfrm>
            <a:off x="5091113" y="2360614"/>
            <a:ext cx="2627312" cy="3216275"/>
            <a:chOff x="2247" y="1487"/>
            <a:chExt cx="1655" cy="2026"/>
          </a:xfrm>
        </p:grpSpPr>
        <p:sp>
          <p:nvSpPr>
            <p:cNvPr id="42011" name="Text Box 27"/>
            <p:cNvSpPr txBox="1">
              <a:spLocks noChangeArrowheads="1"/>
            </p:cNvSpPr>
            <p:nvPr/>
          </p:nvSpPr>
          <p:spPr bwMode="auto">
            <a:xfrm>
              <a:off x="2247" y="1487"/>
              <a:ext cx="376"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baseline="-25000">
                  <a:latin typeface="Arial"/>
                  <a:cs typeface="Arial"/>
                </a:rPr>
                <a:t>2</a:t>
              </a:r>
            </a:p>
          </p:txBody>
        </p:sp>
        <p:sp>
          <p:nvSpPr>
            <p:cNvPr id="42012" name="Text Box 28"/>
            <p:cNvSpPr txBox="1">
              <a:spLocks noChangeArrowheads="1"/>
            </p:cNvSpPr>
            <p:nvPr/>
          </p:nvSpPr>
          <p:spPr bwMode="auto">
            <a:xfrm>
              <a:off x="3532" y="3225"/>
              <a:ext cx="37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r>
                <a:rPr lang="en-US" sz="2400" b="1" baseline="-25000">
                  <a:latin typeface="Arial"/>
                  <a:cs typeface="Arial"/>
                </a:rPr>
                <a:t>2</a:t>
              </a:r>
            </a:p>
          </p:txBody>
        </p:sp>
        <p:grpSp>
          <p:nvGrpSpPr>
            <p:cNvPr id="10" name="Group 29"/>
            <p:cNvGrpSpPr>
              <a:grpSpLocks/>
            </p:cNvGrpSpPr>
            <p:nvPr/>
          </p:nvGrpSpPr>
          <p:grpSpPr bwMode="auto">
            <a:xfrm>
              <a:off x="2618" y="1632"/>
              <a:ext cx="1100" cy="1589"/>
              <a:chOff x="357" y="2450"/>
              <a:chExt cx="795" cy="646"/>
            </a:xfrm>
          </p:grpSpPr>
          <p:sp>
            <p:nvSpPr>
              <p:cNvPr id="42015" name="Line 30"/>
              <p:cNvSpPr>
                <a:spLocks noChangeShapeType="1"/>
              </p:cNvSpPr>
              <p:nvPr/>
            </p:nvSpPr>
            <p:spPr bwMode="auto">
              <a:xfrm>
                <a:off x="357" y="2450"/>
                <a:ext cx="795" cy="0"/>
              </a:xfrm>
              <a:prstGeom prst="line">
                <a:avLst/>
              </a:prstGeom>
              <a:noFill/>
              <a:ln w="9525">
                <a:solidFill>
                  <a:srgbClr val="777777"/>
                </a:solidFill>
                <a:prstDash val="lgDash"/>
                <a:round/>
                <a:headEnd/>
                <a:tailEnd/>
              </a:ln>
            </p:spPr>
            <p:txBody>
              <a:bodyPr/>
              <a:lstStyle/>
              <a:p>
                <a:endParaRPr lang="en-US">
                  <a:latin typeface="Arial"/>
                  <a:cs typeface="Arial"/>
                </a:endParaRPr>
              </a:p>
            </p:txBody>
          </p:sp>
          <p:sp>
            <p:nvSpPr>
              <p:cNvPr id="42016" name="Line 31"/>
              <p:cNvSpPr>
                <a:spLocks noChangeShapeType="1"/>
              </p:cNvSpPr>
              <p:nvPr/>
            </p:nvSpPr>
            <p:spPr bwMode="auto">
              <a:xfrm>
                <a:off x="1152" y="2451"/>
                <a:ext cx="0" cy="645"/>
              </a:xfrm>
              <a:prstGeom prst="line">
                <a:avLst/>
              </a:prstGeom>
              <a:noFill/>
              <a:ln w="9525">
                <a:solidFill>
                  <a:srgbClr val="777777"/>
                </a:solidFill>
                <a:prstDash val="lgDash"/>
                <a:round/>
                <a:headEnd/>
                <a:tailEnd/>
              </a:ln>
            </p:spPr>
            <p:txBody>
              <a:bodyPr/>
              <a:lstStyle/>
              <a:p>
                <a:endParaRPr lang="en-US">
                  <a:latin typeface="Arial"/>
                  <a:cs typeface="Arial"/>
                </a:endParaRPr>
              </a:p>
            </p:txBody>
          </p:sp>
        </p:grpSp>
        <p:sp>
          <p:nvSpPr>
            <p:cNvPr id="42014" name="Oval 32"/>
            <p:cNvSpPr>
              <a:spLocks noChangeArrowheads="1"/>
            </p:cNvSpPr>
            <p:nvPr/>
          </p:nvSpPr>
          <p:spPr bwMode="auto">
            <a:xfrm>
              <a:off x="3678" y="1585"/>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13697" name="Line 33"/>
          <p:cNvSpPr>
            <a:spLocks noChangeShapeType="1"/>
          </p:cNvSpPr>
          <p:nvPr/>
        </p:nvSpPr>
        <p:spPr bwMode="auto">
          <a:xfrm flipH="1">
            <a:off x="7858126" y="2255838"/>
            <a:ext cx="1203325" cy="0"/>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
        <p:nvSpPr>
          <p:cNvPr id="113700" name="Text Box 36"/>
          <p:cNvSpPr txBox="1">
            <a:spLocks noChangeArrowheads="1"/>
          </p:cNvSpPr>
          <p:nvPr/>
        </p:nvSpPr>
        <p:spPr bwMode="auto">
          <a:xfrm>
            <a:off x="2033589" y="849134"/>
            <a:ext cx="1901826" cy="1679575"/>
          </a:xfrm>
          <a:prstGeom prst="rect">
            <a:avLst/>
          </a:prstGeom>
          <a:noFill/>
          <a:ln w="9525">
            <a:noFill/>
            <a:miter lim="800000"/>
            <a:headEnd/>
            <a:tailEnd/>
          </a:ln>
        </p:spPr>
        <p:txBody>
          <a:bodyPr wrap="square">
            <a:spAutoFit/>
          </a:bodyPr>
          <a:lstStyle/>
          <a:p>
            <a:pPr>
              <a:spcBef>
                <a:spcPct val="50000"/>
              </a:spcBef>
            </a:pPr>
            <a:r>
              <a:rPr lang="en-US" sz="2600" dirty="0" smtClean="0">
                <a:latin typeface="Arial"/>
                <a:cs typeface="Arial"/>
              </a:rPr>
              <a:t>Prohibition reduces </a:t>
            </a:r>
            <a:r>
              <a:rPr lang="en-US" sz="2600" dirty="0">
                <a:latin typeface="Arial"/>
                <a:cs typeface="Arial"/>
              </a:rPr>
              <a:t>the supply of drugs.</a:t>
            </a:r>
          </a:p>
        </p:txBody>
      </p:sp>
      <p:sp>
        <p:nvSpPr>
          <p:cNvPr id="113701" name="Text Box 37"/>
          <p:cNvSpPr txBox="1">
            <a:spLocks noChangeArrowheads="1"/>
          </p:cNvSpPr>
          <p:nvPr/>
        </p:nvSpPr>
        <p:spPr bwMode="auto">
          <a:xfrm>
            <a:off x="2036764" y="2528709"/>
            <a:ext cx="2490787" cy="2473325"/>
          </a:xfrm>
          <a:prstGeom prst="rect">
            <a:avLst/>
          </a:prstGeom>
          <a:noFill/>
          <a:ln w="9525">
            <a:noFill/>
            <a:miter lim="800000"/>
            <a:headEnd/>
            <a:tailEnd/>
          </a:ln>
        </p:spPr>
        <p:txBody>
          <a:bodyPr>
            <a:spAutoFit/>
          </a:bodyPr>
          <a:lstStyle/>
          <a:p>
            <a:pPr>
              <a:spcBef>
                <a:spcPct val="50000"/>
              </a:spcBef>
            </a:pPr>
            <a:r>
              <a:rPr lang="en-US" sz="2600">
                <a:latin typeface="Arial"/>
                <a:cs typeface="Arial"/>
              </a:rPr>
              <a:t>Since demand for drugs is inelastic, </a:t>
            </a:r>
            <a:br>
              <a:rPr lang="en-US" sz="2600">
                <a:latin typeface="Arial"/>
                <a:cs typeface="Arial"/>
              </a:rPr>
            </a:br>
            <a:r>
              <a:rPr lang="en-US" sz="2600" b="1" i="1">
                <a:latin typeface="Arial"/>
                <a:cs typeface="Arial"/>
              </a:rPr>
              <a:t>P</a:t>
            </a:r>
            <a:r>
              <a:rPr lang="en-US" sz="2600">
                <a:latin typeface="Arial"/>
                <a:cs typeface="Arial"/>
              </a:rPr>
              <a:t> rises propor-tionally more than </a:t>
            </a:r>
            <a:r>
              <a:rPr lang="en-US" sz="2600" b="1" i="1">
                <a:latin typeface="Arial"/>
                <a:cs typeface="Arial"/>
              </a:rPr>
              <a:t>Q</a:t>
            </a:r>
            <a:r>
              <a:rPr lang="en-US" sz="2600">
                <a:latin typeface="Arial"/>
                <a:cs typeface="Arial"/>
              </a:rPr>
              <a:t> falls.</a:t>
            </a:r>
          </a:p>
        </p:txBody>
      </p:sp>
      <p:sp>
        <p:nvSpPr>
          <p:cNvPr id="113702" name="Text Box 38"/>
          <p:cNvSpPr txBox="1">
            <a:spLocks noChangeArrowheads="1"/>
          </p:cNvSpPr>
          <p:nvPr/>
        </p:nvSpPr>
        <p:spPr bwMode="auto">
          <a:xfrm>
            <a:off x="2028825" y="5082996"/>
            <a:ext cx="4095750" cy="1282700"/>
          </a:xfrm>
          <a:prstGeom prst="rect">
            <a:avLst/>
          </a:prstGeom>
          <a:noFill/>
          <a:ln w="9525">
            <a:noFill/>
            <a:miter lim="800000"/>
            <a:headEnd/>
            <a:tailEnd/>
          </a:ln>
        </p:spPr>
        <p:txBody>
          <a:bodyPr>
            <a:spAutoFit/>
          </a:bodyPr>
          <a:lstStyle/>
          <a:p>
            <a:pPr>
              <a:spcBef>
                <a:spcPct val="50000"/>
              </a:spcBef>
            </a:pPr>
            <a:r>
              <a:rPr lang="en-US" sz="2600">
                <a:latin typeface="Arial"/>
                <a:cs typeface="Arial"/>
              </a:rPr>
              <a:t>Result: an increase in </a:t>
            </a:r>
            <a:br>
              <a:rPr lang="en-US" sz="2600">
                <a:latin typeface="Arial"/>
                <a:cs typeface="Arial"/>
              </a:rPr>
            </a:br>
            <a:r>
              <a:rPr lang="en-US" sz="2600">
                <a:latin typeface="Arial"/>
                <a:cs typeface="Arial"/>
              </a:rPr>
              <a:t>total spending on drugs, and in drug-related crime</a:t>
            </a:r>
          </a:p>
        </p:txBody>
      </p:sp>
      <p:sp>
        <p:nvSpPr>
          <p:cNvPr id="113703" name="Rectangle 39"/>
          <p:cNvSpPr>
            <a:spLocks noChangeArrowheads="1"/>
          </p:cNvSpPr>
          <p:nvPr/>
        </p:nvSpPr>
        <p:spPr bwMode="auto">
          <a:xfrm>
            <a:off x="5681663" y="3606800"/>
            <a:ext cx="2190750" cy="1500188"/>
          </a:xfrm>
          <a:prstGeom prst="rect">
            <a:avLst/>
          </a:prstGeom>
          <a:solidFill>
            <a:srgbClr val="FF0000">
              <a:alpha val="36078"/>
            </a:srgbClr>
          </a:solidFill>
          <a:ln w="9525">
            <a:noFill/>
            <a:miter lim="800000"/>
            <a:headEnd/>
            <a:tailEnd/>
          </a:ln>
        </p:spPr>
        <p:txBody>
          <a:bodyPr wrap="none" anchor="ctr"/>
          <a:lstStyle/>
          <a:p>
            <a:endParaRPr lang="en-US">
              <a:latin typeface="Arial"/>
              <a:cs typeface="Arial"/>
            </a:endParaRPr>
          </a:p>
        </p:txBody>
      </p:sp>
      <p:grpSp>
        <p:nvGrpSpPr>
          <p:cNvPr id="11" name="Group 47"/>
          <p:cNvGrpSpPr>
            <a:grpSpLocks/>
          </p:cNvGrpSpPr>
          <p:nvPr/>
        </p:nvGrpSpPr>
        <p:grpSpPr bwMode="auto">
          <a:xfrm>
            <a:off x="5691188" y="777876"/>
            <a:ext cx="2951162" cy="4329113"/>
            <a:chOff x="2625" y="490"/>
            <a:chExt cx="1859" cy="2727"/>
          </a:xfrm>
        </p:grpSpPr>
        <p:sp>
          <p:nvSpPr>
            <p:cNvPr id="42007" name="Rectangle 40"/>
            <p:cNvSpPr>
              <a:spLocks noChangeArrowheads="1"/>
            </p:cNvSpPr>
            <p:nvPr/>
          </p:nvSpPr>
          <p:spPr bwMode="auto">
            <a:xfrm>
              <a:off x="2625" y="1641"/>
              <a:ext cx="1092" cy="1576"/>
            </a:xfrm>
            <a:prstGeom prst="rect">
              <a:avLst/>
            </a:prstGeom>
            <a:solidFill>
              <a:srgbClr val="FFFF00">
                <a:alpha val="36078"/>
              </a:srgbClr>
            </a:solidFill>
            <a:ln w="9525">
              <a:noFill/>
              <a:miter lim="800000"/>
              <a:headEnd/>
              <a:tailEnd/>
            </a:ln>
          </p:spPr>
          <p:txBody>
            <a:bodyPr wrap="none" anchor="ctr"/>
            <a:lstStyle/>
            <a:p>
              <a:endParaRPr lang="en-US">
                <a:latin typeface="Arial"/>
                <a:cs typeface="Arial"/>
              </a:endParaRPr>
            </a:p>
          </p:txBody>
        </p:sp>
        <p:grpSp>
          <p:nvGrpSpPr>
            <p:cNvPr id="12" name="Group 46"/>
            <p:cNvGrpSpPr>
              <a:grpSpLocks/>
            </p:cNvGrpSpPr>
            <p:nvPr/>
          </p:nvGrpSpPr>
          <p:grpSpPr bwMode="auto">
            <a:xfrm>
              <a:off x="2768" y="490"/>
              <a:ext cx="1716" cy="1231"/>
              <a:chOff x="2768" y="490"/>
              <a:chExt cx="1716" cy="1231"/>
            </a:xfrm>
          </p:grpSpPr>
          <p:sp>
            <p:nvSpPr>
              <p:cNvPr id="42009" name="Text Box 42"/>
              <p:cNvSpPr txBox="1">
                <a:spLocks noChangeArrowheads="1"/>
              </p:cNvSpPr>
              <p:nvPr/>
            </p:nvSpPr>
            <p:spPr bwMode="auto">
              <a:xfrm>
                <a:off x="2768" y="490"/>
                <a:ext cx="1716" cy="523"/>
              </a:xfrm>
              <a:prstGeom prst="rect">
                <a:avLst/>
              </a:prstGeom>
              <a:solidFill>
                <a:srgbClr val="FFFF00">
                  <a:alpha val="36078"/>
                </a:srgbClr>
              </a:solidFill>
              <a:ln w="9525">
                <a:noFill/>
                <a:miter lim="800000"/>
                <a:headEnd/>
                <a:tailEnd/>
              </a:ln>
            </p:spPr>
            <p:txBody>
              <a:bodyPr>
                <a:spAutoFit/>
              </a:bodyPr>
              <a:lstStyle/>
              <a:p>
                <a:pPr>
                  <a:spcBef>
                    <a:spcPct val="50000"/>
                  </a:spcBef>
                </a:pPr>
                <a:r>
                  <a:rPr lang="en-US" sz="2400">
                    <a:latin typeface="Arial"/>
                    <a:cs typeface="Arial"/>
                  </a:rPr>
                  <a:t>new value of drug-related crime</a:t>
                </a:r>
              </a:p>
            </p:txBody>
          </p:sp>
          <p:sp>
            <p:nvSpPr>
              <p:cNvPr id="42010" name="Line 43"/>
              <p:cNvSpPr>
                <a:spLocks noChangeShapeType="1"/>
              </p:cNvSpPr>
              <p:nvPr/>
            </p:nvSpPr>
            <p:spPr bwMode="auto">
              <a:xfrm flipH="1">
                <a:off x="3081" y="1018"/>
                <a:ext cx="74" cy="703"/>
              </a:xfrm>
              <a:prstGeom prst="line">
                <a:avLst/>
              </a:prstGeom>
              <a:noFill/>
              <a:ln w="9525">
                <a:solidFill>
                  <a:schemeClr val="tx1"/>
                </a:solidFill>
                <a:round/>
                <a:headEnd/>
                <a:tailEnd/>
              </a:ln>
            </p:spPr>
            <p:txBody>
              <a:bodyPr/>
              <a:lstStyle/>
              <a:p>
                <a:endParaRPr lang="en-US">
                  <a:latin typeface="Arial"/>
                  <a:cs typeface="Arial"/>
                </a:endParaRPr>
              </a:p>
            </p:txBody>
          </p:sp>
        </p:grpSp>
      </p:grpSp>
      <p:grpSp>
        <p:nvGrpSpPr>
          <p:cNvPr id="13" name="Group 45"/>
          <p:cNvGrpSpPr>
            <a:grpSpLocks/>
          </p:cNvGrpSpPr>
          <p:nvPr/>
        </p:nvGrpSpPr>
        <p:grpSpPr bwMode="auto">
          <a:xfrm>
            <a:off x="7797800" y="3241676"/>
            <a:ext cx="2541588" cy="1570038"/>
            <a:chOff x="3952" y="2042"/>
            <a:chExt cx="1601" cy="989"/>
          </a:xfrm>
        </p:grpSpPr>
        <p:sp>
          <p:nvSpPr>
            <p:cNvPr id="42005" name="Text Box 41"/>
            <p:cNvSpPr txBox="1">
              <a:spLocks noChangeArrowheads="1"/>
            </p:cNvSpPr>
            <p:nvPr/>
          </p:nvSpPr>
          <p:spPr bwMode="auto">
            <a:xfrm>
              <a:off x="4467" y="2042"/>
              <a:ext cx="1086" cy="989"/>
            </a:xfrm>
            <a:prstGeom prst="rect">
              <a:avLst/>
            </a:prstGeom>
            <a:solidFill>
              <a:srgbClr val="FF0000">
                <a:alpha val="36078"/>
              </a:srgbClr>
            </a:solidFill>
            <a:ln w="9525">
              <a:noFill/>
              <a:miter lim="800000"/>
              <a:headEnd/>
              <a:tailEnd/>
            </a:ln>
          </p:spPr>
          <p:txBody>
            <a:bodyPr>
              <a:spAutoFit/>
            </a:bodyPr>
            <a:lstStyle/>
            <a:p>
              <a:pPr>
                <a:spcBef>
                  <a:spcPct val="50000"/>
                </a:spcBef>
              </a:pPr>
              <a:r>
                <a:rPr lang="en-US" sz="2400">
                  <a:latin typeface="Arial"/>
                  <a:cs typeface="Arial"/>
                </a:rPr>
                <a:t>initial value of drug-related crime</a:t>
              </a:r>
            </a:p>
          </p:txBody>
        </p:sp>
        <p:sp>
          <p:nvSpPr>
            <p:cNvPr id="42006" name="Line 44"/>
            <p:cNvSpPr>
              <a:spLocks noChangeShapeType="1"/>
            </p:cNvSpPr>
            <p:nvPr/>
          </p:nvSpPr>
          <p:spPr bwMode="auto">
            <a:xfrm flipV="1">
              <a:off x="3952" y="2498"/>
              <a:ext cx="509" cy="181"/>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13699" name="Line 35"/>
          <p:cNvSpPr>
            <a:spLocks noChangeShapeType="1"/>
          </p:cNvSpPr>
          <p:nvPr/>
        </p:nvSpPr>
        <p:spPr bwMode="auto">
          <a:xfrm rot="5400000" flipH="1">
            <a:off x="5178426" y="3092451"/>
            <a:ext cx="1004887" cy="4762"/>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
        <p:nvSpPr>
          <p:cNvPr id="113698" name="Line 34"/>
          <p:cNvSpPr>
            <a:spLocks noChangeShapeType="1"/>
          </p:cNvSpPr>
          <p:nvPr/>
        </p:nvSpPr>
        <p:spPr bwMode="auto">
          <a:xfrm flipH="1">
            <a:off x="7426326" y="5118100"/>
            <a:ext cx="447675" cy="0"/>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Tree>
    <p:extLst>
      <p:ext uri="{BB962C8B-B14F-4D97-AF65-F5344CB8AC3E}">
        <p14:creationId xmlns:p14="http://schemas.microsoft.com/office/powerpoint/2010/main" val="42109280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703"/>
                                        </p:tgtEl>
                                        <p:attrNameLst>
                                          <p:attrName>style.visibility</p:attrName>
                                        </p:attrNameLst>
                                      </p:cBhvr>
                                      <p:to>
                                        <p:strVal val="visible"/>
                                      </p:to>
                                    </p:set>
                                    <p:animEffect transition="in" filter="fade">
                                      <p:cBhvr>
                                        <p:cTn id="7" dur="500"/>
                                        <p:tgtEl>
                                          <p:spTgt spid="113703"/>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3700"/>
                                        </p:tgtEl>
                                        <p:attrNameLst>
                                          <p:attrName>style.visibility</p:attrName>
                                        </p:attrNameLst>
                                      </p:cBhvr>
                                      <p:to>
                                        <p:strVal val="visible"/>
                                      </p:to>
                                    </p:set>
                                    <p:animEffect transition="in" filter="wipe(left)">
                                      <p:cBhvr>
                                        <p:cTn id="15" dur="500"/>
                                        <p:tgtEl>
                                          <p:spTgt spid="11370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3697"/>
                                        </p:tgtEl>
                                        <p:attrNameLst>
                                          <p:attrName>style.visibility</p:attrName>
                                        </p:attrNameLst>
                                      </p:cBhvr>
                                      <p:to>
                                        <p:strVal val="visible"/>
                                      </p:to>
                                    </p:set>
                                    <p:animEffect transition="in" filter="wipe(right)">
                                      <p:cBhvr>
                                        <p:cTn id="20" dur="500"/>
                                        <p:tgtEl>
                                          <p:spTgt spid="113697"/>
                                        </p:tgtEl>
                                      </p:cBhvr>
                                    </p:animEffect>
                                  </p:childTnLst>
                                </p:cTn>
                              </p:par>
                            </p:childTnLst>
                          </p:cTn>
                        </p:par>
                        <p:par>
                          <p:cTn id="21" fill="hold">
                            <p:stCondLst>
                              <p:cond delay="500"/>
                            </p:stCondLst>
                            <p:childTnLst>
                              <p:par>
                                <p:cTn id="22" presetID="18" presetClass="entr" presetSubtype="3"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trips(upRigh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3701"/>
                                        </p:tgtEl>
                                        <p:attrNameLst>
                                          <p:attrName>style.visibility</p:attrName>
                                        </p:attrNameLst>
                                      </p:cBhvr>
                                      <p:to>
                                        <p:strVal val="visible"/>
                                      </p:to>
                                    </p:set>
                                    <p:animEffect transition="in" filter="wipe(left)">
                                      <p:cBhvr>
                                        <p:cTn id="29" dur="500"/>
                                        <p:tgtEl>
                                          <p:spTgt spid="11370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3699"/>
                                        </p:tgtEl>
                                        <p:attrNameLst>
                                          <p:attrName>style.visibility</p:attrName>
                                        </p:attrNameLst>
                                      </p:cBhvr>
                                      <p:to>
                                        <p:strVal val="visible"/>
                                      </p:to>
                                    </p:set>
                                    <p:animEffect transition="in" filter="wipe(down)">
                                      <p:cBhvr>
                                        <p:cTn id="34" dur="500"/>
                                        <p:tgtEl>
                                          <p:spTgt spid="113699"/>
                                        </p:tgtEl>
                                      </p:cBhvr>
                                    </p:animEffect>
                                  </p:childTnLst>
                                </p:cTn>
                              </p:par>
                            </p:childTnLst>
                          </p:cTn>
                        </p:par>
                        <p:par>
                          <p:cTn id="35" fill="hold">
                            <p:stCondLst>
                              <p:cond delay="500"/>
                            </p:stCondLst>
                            <p:childTnLst>
                              <p:par>
                                <p:cTn id="36" presetID="18" presetClass="entr" presetSubtype="6"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trips(downRight)">
                                      <p:cBhvr>
                                        <p:cTn id="38" dur="500"/>
                                        <p:tgtEl>
                                          <p:spTgt spid="9"/>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113698"/>
                                        </p:tgtEl>
                                        <p:attrNameLst>
                                          <p:attrName>style.visibility</p:attrName>
                                        </p:attrNameLst>
                                      </p:cBhvr>
                                      <p:to>
                                        <p:strVal val="visible"/>
                                      </p:to>
                                    </p:set>
                                    <p:animEffect transition="in" filter="wipe(right)">
                                      <p:cBhvr>
                                        <p:cTn id="42" dur="500"/>
                                        <p:tgtEl>
                                          <p:spTgt spid="1136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3702"/>
                                        </p:tgtEl>
                                        <p:attrNameLst>
                                          <p:attrName>style.visibility</p:attrName>
                                        </p:attrNameLst>
                                      </p:cBhvr>
                                      <p:to>
                                        <p:strVal val="visible"/>
                                      </p:to>
                                    </p:set>
                                    <p:animEffect transition="in" filter="wipe(left)">
                                      <p:cBhvr>
                                        <p:cTn id="50" dur="500"/>
                                        <p:tgtEl>
                                          <p:spTgt spid="113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97" grpId="0" animBg="1"/>
      <p:bldP spid="113700" grpId="0"/>
      <p:bldP spid="113701" grpId="0"/>
      <p:bldP spid="113702" grpId="0"/>
      <p:bldP spid="113703" grpId="0" animBg="1"/>
      <p:bldP spid="113699" grpId="0" animBg="1"/>
      <p:bldP spid="11369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l"/>
            <a:r>
              <a:rPr lang="en-IE" altLang="en-US" dirty="0"/>
              <a:t>Elasticity</a:t>
            </a:r>
            <a:endParaRPr lang="en-GB" altLang="en-US" dirty="0"/>
          </a:p>
        </p:txBody>
      </p:sp>
      <p:sp>
        <p:nvSpPr>
          <p:cNvPr id="2051" name="Rectangle 3"/>
          <p:cNvSpPr>
            <a:spLocks noGrp="1" noChangeArrowheads="1"/>
          </p:cNvSpPr>
          <p:nvPr>
            <p:ph type="subTitle" idx="1"/>
          </p:nvPr>
        </p:nvSpPr>
        <p:spPr/>
        <p:txBody>
          <a:bodyPr/>
          <a:lstStyle/>
          <a:p>
            <a:pPr algn="r"/>
            <a:r>
              <a:rPr lang="en-IE" altLang="en-US" dirty="0"/>
              <a:t>Price Elasticity of Demand</a:t>
            </a:r>
          </a:p>
          <a:p>
            <a:pPr algn="r"/>
            <a:r>
              <a:rPr lang="en-IE" altLang="en-US" dirty="0"/>
              <a:t>Cross Price Elasticity of Demand</a:t>
            </a:r>
          </a:p>
          <a:p>
            <a:pPr algn="r"/>
            <a:r>
              <a:rPr lang="en-IE" altLang="en-US" dirty="0"/>
              <a:t>Income Elasticity of </a:t>
            </a:r>
            <a:r>
              <a:rPr lang="en-IE" altLang="en-US" dirty="0" smtClean="0"/>
              <a:t>Demand</a:t>
            </a:r>
          </a:p>
          <a:p>
            <a:pPr algn="r"/>
            <a:r>
              <a:rPr lang="en-IE" altLang="en-US" dirty="0" smtClean="0"/>
              <a:t>Price Elasticity of Supply</a:t>
            </a:r>
            <a:endParaRPr lang="en-GB" altLang="en-US" dirty="0"/>
          </a:p>
        </p:txBody>
      </p:sp>
    </p:spTree>
    <p:extLst>
      <p:ext uri="{BB962C8B-B14F-4D97-AF65-F5344CB8AC3E}">
        <p14:creationId xmlns:p14="http://schemas.microsoft.com/office/powerpoint/2010/main" val="336379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idx="4294967295"/>
          </p:nvPr>
        </p:nvSpPr>
        <p:spPr>
          <a:xfrm>
            <a:off x="1981200" y="163770"/>
            <a:ext cx="8229600" cy="649287"/>
          </a:xfrm>
        </p:spPr>
        <p:txBody>
          <a:bodyPr>
            <a:normAutofit/>
          </a:bodyPr>
          <a:lstStyle/>
          <a:p>
            <a:pPr eaLnBrk="1" hangingPunct="1"/>
            <a:r>
              <a:rPr lang="en-US" sz="3000" dirty="0"/>
              <a:t>Policy 2:  </a:t>
            </a:r>
            <a:r>
              <a:rPr lang="en-US" sz="3000" dirty="0" smtClean="0"/>
              <a:t>Health/Education Policy</a:t>
            </a:r>
            <a:endParaRPr lang="en-US" sz="3000" dirty="0"/>
          </a:p>
        </p:txBody>
      </p:sp>
      <p:sp>
        <p:nvSpPr>
          <p:cNvPr id="4301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4"/>
          <p:cNvGrpSpPr>
            <a:grpSpLocks/>
          </p:cNvGrpSpPr>
          <p:nvPr/>
        </p:nvGrpSpPr>
        <p:grpSpPr bwMode="auto">
          <a:xfrm>
            <a:off x="4291014" y="1158876"/>
            <a:ext cx="5857875" cy="4781551"/>
            <a:chOff x="1743" y="730"/>
            <a:chExt cx="3690" cy="3012"/>
          </a:xfrm>
        </p:grpSpPr>
        <p:grpSp>
          <p:nvGrpSpPr>
            <p:cNvPr id="3" name="Group 5"/>
            <p:cNvGrpSpPr>
              <a:grpSpLocks/>
            </p:cNvGrpSpPr>
            <p:nvPr/>
          </p:nvGrpSpPr>
          <p:grpSpPr bwMode="auto">
            <a:xfrm>
              <a:off x="2613" y="792"/>
              <a:ext cx="2750" cy="2433"/>
              <a:chOff x="1098" y="1361"/>
              <a:chExt cx="2116" cy="2027"/>
            </a:xfrm>
          </p:grpSpPr>
          <p:sp>
            <p:nvSpPr>
              <p:cNvPr id="43055"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43056"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43053" name="Text Box 8"/>
            <p:cNvSpPr txBox="1">
              <a:spLocks noChangeArrowheads="1"/>
            </p:cNvSpPr>
            <p:nvPr/>
          </p:nvSpPr>
          <p:spPr bwMode="auto">
            <a:xfrm>
              <a:off x="1743" y="730"/>
              <a:ext cx="854"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Price of Drugs</a:t>
              </a:r>
            </a:p>
          </p:txBody>
        </p:sp>
        <p:sp>
          <p:nvSpPr>
            <p:cNvPr id="43054" name="Text Box 9"/>
            <p:cNvSpPr txBox="1">
              <a:spLocks noChangeArrowheads="1"/>
            </p:cNvSpPr>
            <p:nvPr/>
          </p:nvSpPr>
          <p:spPr bwMode="auto">
            <a:xfrm>
              <a:off x="4498" y="3219"/>
              <a:ext cx="935"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Quantity </a:t>
              </a:r>
              <a:br>
                <a:rPr lang="en-US" sz="2400">
                  <a:latin typeface="Arial"/>
                  <a:cs typeface="Arial"/>
                </a:rPr>
              </a:br>
              <a:r>
                <a:rPr lang="en-US" sz="2400">
                  <a:latin typeface="Arial"/>
                  <a:cs typeface="Arial"/>
                </a:rPr>
                <a:t>of Drugs</a:t>
              </a:r>
            </a:p>
          </p:txBody>
        </p:sp>
      </p:grpSp>
      <p:grpSp>
        <p:nvGrpSpPr>
          <p:cNvPr id="4" name="Group 10"/>
          <p:cNvGrpSpPr>
            <a:grpSpLocks/>
          </p:cNvGrpSpPr>
          <p:nvPr/>
        </p:nvGrpSpPr>
        <p:grpSpPr bwMode="auto">
          <a:xfrm>
            <a:off x="6994526" y="1849438"/>
            <a:ext cx="1490663" cy="3128962"/>
            <a:chOff x="3446" y="1165"/>
            <a:chExt cx="939" cy="1971"/>
          </a:xfrm>
        </p:grpSpPr>
        <p:sp>
          <p:nvSpPr>
            <p:cNvPr id="43050" name="Line 11"/>
            <p:cNvSpPr>
              <a:spLocks noChangeShapeType="1"/>
            </p:cNvSpPr>
            <p:nvPr/>
          </p:nvSpPr>
          <p:spPr bwMode="auto">
            <a:xfrm>
              <a:off x="3624" y="1417"/>
              <a:ext cx="761" cy="1719"/>
            </a:xfrm>
            <a:prstGeom prst="line">
              <a:avLst/>
            </a:prstGeom>
            <a:noFill/>
            <a:ln w="38100">
              <a:solidFill>
                <a:schemeClr val="tx2"/>
              </a:solidFill>
              <a:round/>
              <a:headEnd/>
              <a:tailEnd/>
            </a:ln>
          </p:spPr>
          <p:txBody>
            <a:bodyPr/>
            <a:lstStyle/>
            <a:p>
              <a:endParaRPr lang="en-US">
                <a:latin typeface="Arial"/>
                <a:cs typeface="Arial"/>
              </a:endParaRPr>
            </a:p>
          </p:txBody>
        </p:sp>
        <p:sp>
          <p:nvSpPr>
            <p:cNvPr id="43051" name="Text Box 12"/>
            <p:cNvSpPr txBox="1">
              <a:spLocks noChangeArrowheads="1"/>
            </p:cNvSpPr>
            <p:nvPr/>
          </p:nvSpPr>
          <p:spPr bwMode="auto">
            <a:xfrm>
              <a:off x="3446" y="1165"/>
              <a:ext cx="41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grpSp>
        <p:nvGrpSpPr>
          <p:cNvPr id="5" name="Group 13"/>
          <p:cNvGrpSpPr>
            <a:grpSpLocks/>
          </p:cNvGrpSpPr>
          <p:nvPr/>
        </p:nvGrpSpPr>
        <p:grpSpPr bwMode="auto">
          <a:xfrm>
            <a:off x="7015164" y="2249489"/>
            <a:ext cx="2371725" cy="2224087"/>
            <a:chOff x="3459" y="1417"/>
            <a:chExt cx="1494" cy="1401"/>
          </a:xfrm>
        </p:grpSpPr>
        <p:sp>
          <p:nvSpPr>
            <p:cNvPr id="43048" name="Line 14"/>
            <p:cNvSpPr>
              <a:spLocks noChangeShapeType="1"/>
            </p:cNvSpPr>
            <p:nvPr/>
          </p:nvSpPr>
          <p:spPr bwMode="auto">
            <a:xfrm flipV="1">
              <a:off x="3459" y="1611"/>
              <a:ext cx="1198" cy="1207"/>
            </a:xfrm>
            <a:prstGeom prst="line">
              <a:avLst/>
            </a:prstGeom>
            <a:noFill/>
            <a:ln w="38100">
              <a:solidFill>
                <a:schemeClr val="tx2"/>
              </a:solidFill>
              <a:round/>
              <a:headEnd/>
              <a:tailEnd/>
            </a:ln>
          </p:spPr>
          <p:txBody>
            <a:bodyPr/>
            <a:lstStyle/>
            <a:p>
              <a:endParaRPr lang="en-US">
                <a:latin typeface="Arial"/>
                <a:cs typeface="Arial"/>
              </a:endParaRPr>
            </a:p>
          </p:txBody>
        </p:sp>
        <p:sp>
          <p:nvSpPr>
            <p:cNvPr id="43049" name="Text Box 15"/>
            <p:cNvSpPr txBox="1">
              <a:spLocks noChangeArrowheads="1"/>
            </p:cNvSpPr>
            <p:nvPr/>
          </p:nvSpPr>
          <p:spPr bwMode="auto">
            <a:xfrm>
              <a:off x="4596" y="1417"/>
              <a:ext cx="35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endParaRPr lang="en-US" sz="2400" b="1" baseline="-25000">
                <a:latin typeface="Arial"/>
                <a:cs typeface="Arial"/>
              </a:endParaRPr>
            </a:p>
          </p:txBody>
        </p:sp>
      </p:grpSp>
      <p:grpSp>
        <p:nvGrpSpPr>
          <p:cNvPr id="6" name="Group 16"/>
          <p:cNvGrpSpPr>
            <a:grpSpLocks/>
          </p:cNvGrpSpPr>
          <p:nvPr/>
        </p:nvGrpSpPr>
        <p:grpSpPr bwMode="auto">
          <a:xfrm>
            <a:off x="5067301" y="3371851"/>
            <a:ext cx="3084513" cy="2201863"/>
            <a:chOff x="2232" y="2124"/>
            <a:chExt cx="1943" cy="1387"/>
          </a:xfrm>
        </p:grpSpPr>
        <p:sp>
          <p:nvSpPr>
            <p:cNvPr id="43042" name="Text Box 17"/>
            <p:cNvSpPr txBox="1">
              <a:spLocks noChangeArrowheads="1"/>
            </p:cNvSpPr>
            <p:nvPr/>
          </p:nvSpPr>
          <p:spPr bwMode="auto">
            <a:xfrm>
              <a:off x="2232" y="2124"/>
              <a:ext cx="387"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baseline="-25000">
                  <a:latin typeface="Arial"/>
                  <a:cs typeface="Arial"/>
                </a:rPr>
                <a:t>1</a:t>
              </a:r>
            </a:p>
          </p:txBody>
        </p:sp>
        <p:sp>
          <p:nvSpPr>
            <p:cNvPr id="43043" name="Text Box 18"/>
            <p:cNvSpPr txBox="1">
              <a:spLocks noChangeArrowheads="1"/>
            </p:cNvSpPr>
            <p:nvPr/>
          </p:nvSpPr>
          <p:spPr bwMode="auto">
            <a:xfrm>
              <a:off x="3830" y="3223"/>
              <a:ext cx="345"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nvGrpSpPr>
            <p:cNvPr id="7" name="Group 19"/>
            <p:cNvGrpSpPr>
              <a:grpSpLocks/>
            </p:cNvGrpSpPr>
            <p:nvPr/>
          </p:nvGrpSpPr>
          <p:grpSpPr bwMode="auto">
            <a:xfrm>
              <a:off x="2617" y="2270"/>
              <a:ext cx="1387" cy="955"/>
              <a:chOff x="357" y="2450"/>
              <a:chExt cx="795" cy="646"/>
            </a:xfrm>
          </p:grpSpPr>
          <p:sp>
            <p:nvSpPr>
              <p:cNvPr id="43046" name="Line 20"/>
              <p:cNvSpPr>
                <a:spLocks noChangeShapeType="1"/>
              </p:cNvSpPr>
              <p:nvPr/>
            </p:nvSpPr>
            <p:spPr bwMode="auto">
              <a:xfrm>
                <a:off x="357" y="2450"/>
                <a:ext cx="795" cy="0"/>
              </a:xfrm>
              <a:prstGeom prst="line">
                <a:avLst/>
              </a:prstGeom>
              <a:noFill/>
              <a:ln w="9525">
                <a:solidFill>
                  <a:srgbClr val="777777"/>
                </a:solidFill>
                <a:prstDash val="lgDash"/>
                <a:round/>
                <a:headEnd/>
                <a:tailEnd/>
              </a:ln>
            </p:spPr>
            <p:txBody>
              <a:bodyPr/>
              <a:lstStyle/>
              <a:p>
                <a:endParaRPr lang="en-US">
                  <a:latin typeface="Arial"/>
                  <a:cs typeface="Arial"/>
                </a:endParaRPr>
              </a:p>
            </p:txBody>
          </p:sp>
          <p:sp>
            <p:nvSpPr>
              <p:cNvPr id="43047" name="Line 21"/>
              <p:cNvSpPr>
                <a:spLocks noChangeShapeType="1"/>
              </p:cNvSpPr>
              <p:nvPr/>
            </p:nvSpPr>
            <p:spPr bwMode="auto">
              <a:xfrm>
                <a:off x="1152" y="2451"/>
                <a:ext cx="0" cy="645"/>
              </a:xfrm>
              <a:prstGeom prst="line">
                <a:avLst/>
              </a:prstGeom>
              <a:noFill/>
              <a:ln w="9525">
                <a:solidFill>
                  <a:srgbClr val="777777"/>
                </a:solidFill>
                <a:prstDash val="lgDash"/>
                <a:round/>
                <a:headEnd/>
                <a:tailEnd/>
              </a:ln>
            </p:spPr>
            <p:txBody>
              <a:bodyPr/>
              <a:lstStyle/>
              <a:p>
                <a:endParaRPr lang="en-US">
                  <a:latin typeface="Arial"/>
                  <a:cs typeface="Arial"/>
                </a:endParaRPr>
              </a:p>
            </p:txBody>
          </p:sp>
        </p:grpSp>
        <p:sp>
          <p:nvSpPr>
            <p:cNvPr id="43045" name="Oval 22"/>
            <p:cNvSpPr>
              <a:spLocks noChangeArrowheads="1"/>
            </p:cNvSpPr>
            <p:nvPr/>
          </p:nvSpPr>
          <p:spPr bwMode="auto">
            <a:xfrm>
              <a:off x="3963" y="2226"/>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8" name="Group 23"/>
          <p:cNvGrpSpPr>
            <a:grpSpLocks/>
          </p:cNvGrpSpPr>
          <p:nvPr/>
        </p:nvGrpSpPr>
        <p:grpSpPr bwMode="auto">
          <a:xfrm>
            <a:off x="6137275" y="1846264"/>
            <a:ext cx="1474788" cy="3125787"/>
            <a:chOff x="2906" y="1163"/>
            <a:chExt cx="929" cy="1969"/>
          </a:xfrm>
        </p:grpSpPr>
        <p:sp>
          <p:nvSpPr>
            <p:cNvPr id="43040" name="Line 24"/>
            <p:cNvSpPr>
              <a:spLocks noChangeShapeType="1"/>
            </p:cNvSpPr>
            <p:nvPr/>
          </p:nvSpPr>
          <p:spPr bwMode="auto">
            <a:xfrm>
              <a:off x="3074" y="1413"/>
              <a:ext cx="761" cy="1719"/>
            </a:xfrm>
            <a:prstGeom prst="line">
              <a:avLst/>
            </a:prstGeom>
            <a:noFill/>
            <a:ln w="38100">
              <a:solidFill>
                <a:srgbClr val="CC0000"/>
              </a:solidFill>
              <a:round/>
              <a:headEnd/>
              <a:tailEnd/>
            </a:ln>
          </p:spPr>
          <p:txBody>
            <a:bodyPr/>
            <a:lstStyle/>
            <a:p>
              <a:endParaRPr lang="en-US">
                <a:latin typeface="Arial"/>
                <a:cs typeface="Arial"/>
              </a:endParaRPr>
            </a:p>
          </p:txBody>
        </p:sp>
        <p:sp>
          <p:nvSpPr>
            <p:cNvPr id="43041" name="Text Box 25"/>
            <p:cNvSpPr txBox="1">
              <a:spLocks noChangeArrowheads="1"/>
            </p:cNvSpPr>
            <p:nvPr/>
          </p:nvSpPr>
          <p:spPr bwMode="auto">
            <a:xfrm>
              <a:off x="2906" y="1163"/>
              <a:ext cx="41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2</a:t>
              </a:r>
            </a:p>
          </p:txBody>
        </p:sp>
      </p:grpSp>
      <p:grpSp>
        <p:nvGrpSpPr>
          <p:cNvPr id="9" name="Group 26"/>
          <p:cNvGrpSpPr>
            <a:grpSpLocks/>
          </p:cNvGrpSpPr>
          <p:nvPr/>
        </p:nvGrpSpPr>
        <p:grpSpPr bwMode="auto">
          <a:xfrm>
            <a:off x="5072064" y="3965576"/>
            <a:ext cx="2492375" cy="1603375"/>
            <a:chOff x="2235" y="2498"/>
            <a:chExt cx="1570" cy="1010"/>
          </a:xfrm>
        </p:grpSpPr>
        <p:sp>
          <p:nvSpPr>
            <p:cNvPr id="43034" name="Text Box 27"/>
            <p:cNvSpPr txBox="1">
              <a:spLocks noChangeArrowheads="1"/>
            </p:cNvSpPr>
            <p:nvPr/>
          </p:nvSpPr>
          <p:spPr bwMode="auto">
            <a:xfrm>
              <a:off x="2235" y="2498"/>
              <a:ext cx="376"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baseline="-25000">
                  <a:latin typeface="Arial"/>
                  <a:cs typeface="Arial"/>
                </a:rPr>
                <a:t>2</a:t>
              </a:r>
            </a:p>
          </p:txBody>
        </p:sp>
        <p:sp>
          <p:nvSpPr>
            <p:cNvPr id="43035" name="Text Box 28"/>
            <p:cNvSpPr txBox="1">
              <a:spLocks noChangeArrowheads="1"/>
            </p:cNvSpPr>
            <p:nvPr/>
          </p:nvSpPr>
          <p:spPr bwMode="auto">
            <a:xfrm>
              <a:off x="3435" y="3220"/>
              <a:ext cx="37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r>
                <a:rPr lang="en-US" sz="2400" b="1" baseline="-25000">
                  <a:latin typeface="Arial"/>
                  <a:cs typeface="Arial"/>
                </a:rPr>
                <a:t>2</a:t>
              </a:r>
            </a:p>
          </p:txBody>
        </p:sp>
        <p:grpSp>
          <p:nvGrpSpPr>
            <p:cNvPr id="10" name="Group 29"/>
            <p:cNvGrpSpPr>
              <a:grpSpLocks/>
            </p:cNvGrpSpPr>
            <p:nvPr/>
          </p:nvGrpSpPr>
          <p:grpSpPr bwMode="auto">
            <a:xfrm>
              <a:off x="2616" y="2645"/>
              <a:ext cx="1006" cy="583"/>
              <a:chOff x="357" y="2450"/>
              <a:chExt cx="795" cy="646"/>
            </a:xfrm>
          </p:grpSpPr>
          <p:sp>
            <p:nvSpPr>
              <p:cNvPr id="43038" name="Line 30"/>
              <p:cNvSpPr>
                <a:spLocks noChangeShapeType="1"/>
              </p:cNvSpPr>
              <p:nvPr/>
            </p:nvSpPr>
            <p:spPr bwMode="auto">
              <a:xfrm>
                <a:off x="357" y="2450"/>
                <a:ext cx="795" cy="0"/>
              </a:xfrm>
              <a:prstGeom prst="line">
                <a:avLst/>
              </a:prstGeom>
              <a:noFill/>
              <a:ln w="9525">
                <a:solidFill>
                  <a:srgbClr val="777777"/>
                </a:solidFill>
                <a:prstDash val="lgDash"/>
                <a:round/>
                <a:headEnd/>
                <a:tailEnd/>
              </a:ln>
            </p:spPr>
            <p:txBody>
              <a:bodyPr/>
              <a:lstStyle/>
              <a:p>
                <a:endParaRPr lang="en-US">
                  <a:latin typeface="Arial"/>
                  <a:cs typeface="Arial"/>
                </a:endParaRPr>
              </a:p>
            </p:txBody>
          </p:sp>
          <p:sp>
            <p:nvSpPr>
              <p:cNvPr id="43039" name="Line 31"/>
              <p:cNvSpPr>
                <a:spLocks noChangeShapeType="1"/>
              </p:cNvSpPr>
              <p:nvPr/>
            </p:nvSpPr>
            <p:spPr bwMode="auto">
              <a:xfrm>
                <a:off x="1152" y="2451"/>
                <a:ext cx="0" cy="645"/>
              </a:xfrm>
              <a:prstGeom prst="line">
                <a:avLst/>
              </a:prstGeom>
              <a:noFill/>
              <a:ln w="9525">
                <a:solidFill>
                  <a:srgbClr val="777777"/>
                </a:solidFill>
                <a:prstDash val="lgDash"/>
                <a:round/>
                <a:headEnd/>
                <a:tailEnd/>
              </a:ln>
            </p:spPr>
            <p:txBody>
              <a:bodyPr/>
              <a:lstStyle/>
              <a:p>
                <a:endParaRPr lang="en-US">
                  <a:latin typeface="Arial"/>
                  <a:cs typeface="Arial"/>
                </a:endParaRPr>
              </a:p>
            </p:txBody>
          </p:sp>
        </p:grpSp>
        <p:sp>
          <p:nvSpPr>
            <p:cNvPr id="43037" name="Oval 32"/>
            <p:cNvSpPr>
              <a:spLocks noChangeArrowheads="1"/>
            </p:cNvSpPr>
            <p:nvPr/>
          </p:nvSpPr>
          <p:spPr bwMode="auto">
            <a:xfrm>
              <a:off x="3579" y="259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14721" name="Line 33"/>
          <p:cNvSpPr>
            <a:spLocks noChangeShapeType="1"/>
          </p:cNvSpPr>
          <p:nvPr/>
        </p:nvSpPr>
        <p:spPr bwMode="auto">
          <a:xfrm flipH="1">
            <a:off x="6592888" y="2570163"/>
            <a:ext cx="755650" cy="0"/>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
        <p:nvSpPr>
          <p:cNvPr id="114724" name="Text Box 36"/>
          <p:cNvSpPr txBox="1">
            <a:spLocks noChangeArrowheads="1"/>
          </p:cNvSpPr>
          <p:nvPr/>
        </p:nvSpPr>
        <p:spPr bwMode="auto">
          <a:xfrm>
            <a:off x="1263650" y="1144589"/>
            <a:ext cx="2814638" cy="1692771"/>
          </a:xfrm>
          <a:prstGeom prst="rect">
            <a:avLst/>
          </a:prstGeom>
          <a:noFill/>
          <a:ln w="9525">
            <a:noFill/>
            <a:miter lim="800000"/>
            <a:headEnd/>
            <a:tailEnd/>
          </a:ln>
        </p:spPr>
        <p:txBody>
          <a:bodyPr wrap="square">
            <a:spAutoFit/>
          </a:bodyPr>
          <a:lstStyle/>
          <a:p>
            <a:pPr>
              <a:spcBef>
                <a:spcPct val="50000"/>
              </a:spcBef>
            </a:pPr>
            <a:r>
              <a:rPr lang="en-US" sz="2600" dirty="0" smtClean="0">
                <a:latin typeface="Arial"/>
                <a:cs typeface="Arial"/>
              </a:rPr>
              <a:t>Health/Education policy reduces </a:t>
            </a:r>
            <a:r>
              <a:rPr lang="en-US" sz="2600" dirty="0">
                <a:latin typeface="Arial"/>
                <a:cs typeface="Arial"/>
              </a:rPr>
              <a:t>the demand for drugs.</a:t>
            </a:r>
          </a:p>
        </p:txBody>
      </p:sp>
      <p:sp>
        <p:nvSpPr>
          <p:cNvPr id="114725" name="Text Box 37"/>
          <p:cNvSpPr txBox="1">
            <a:spLocks noChangeArrowheads="1"/>
          </p:cNvSpPr>
          <p:nvPr/>
        </p:nvSpPr>
        <p:spPr bwMode="auto">
          <a:xfrm>
            <a:off x="2098675" y="2936875"/>
            <a:ext cx="2490788" cy="488950"/>
          </a:xfrm>
          <a:prstGeom prst="rect">
            <a:avLst/>
          </a:prstGeom>
          <a:noFill/>
          <a:ln w="9525">
            <a:noFill/>
            <a:miter lim="800000"/>
            <a:headEnd/>
            <a:tailEnd/>
          </a:ln>
        </p:spPr>
        <p:txBody>
          <a:bodyPr>
            <a:spAutoFit/>
          </a:bodyPr>
          <a:lstStyle/>
          <a:p>
            <a:pPr>
              <a:spcBef>
                <a:spcPct val="50000"/>
              </a:spcBef>
            </a:pPr>
            <a:r>
              <a:rPr lang="en-US" sz="2600" b="1" i="1" dirty="0">
                <a:latin typeface="Arial"/>
                <a:cs typeface="Arial"/>
              </a:rPr>
              <a:t>P</a:t>
            </a:r>
            <a:r>
              <a:rPr lang="en-US" sz="2600" dirty="0">
                <a:latin typeface="Arial"/>
                <a:cs typeface="Arial"/>
              </a:rPr>
              <a:t> and </a:t>
            </a:r>
            <a:r>
              <a:rPr lang="en-US" sz="2600" b="1" i="1" dirty="0">
                <a:latin typeface="Arial"/>
                <a:cs typeface="Arial"/>
              </a:rPr>
              <a:t>Q</a:t>
            </a:r>
            <a:r>
              <a:rPr lang="en-US" sz="2600" dirty="0">
                <a:latin typeface="Arial"/>
                <a:cs typeface="Arial"/>
              </a:rPr>
              <a:t> fall. </a:t>
            </a:r>
          </a:p>
        </p:txBody>
      </p:sp>
      <p:sp>
        <p:nvSpPr>
          <p:cNvPr id="114726" name="Text Box 38"/>
          <p:cNvSpPr txBox="1">
            <a:spLocks noChangeArrowheads="1"/>
          </p:cNvSpPr>
          <p:nvPr/>
        </p:nvSpPr>
        <p:spPr bwMode="auto">
          <a:xfrm>
            <a:off x="1263651" y="3613151"/>
            <a:ext cx="3368676" cy="2092881"/>
          </a:xfrm>
          <a:prstGeom prst="rect">
            <a:avLst/>
          </a:prstGeom>
          <a:noFill/>
          <a:ln w="9525">
            <a:noFill/>
            <a:miter lim="800000"/>
            <a:headEnd/>
            <a:tailEnd/>
          </a:ln>
        </p:spPr>
        <p:txBody>
          <a:bodyPr wrap="square">
            <a:spAutoFit/>
          </a:bodyPr>
          <a:lstStyle/>
          <a:p>
            <a:pPr>
              <a:spcBef>
                <a:spcPct val="50000"/>
              </a:spcBef>
            </a:pPr>
            <a:r>
              <a:rPr lang="en-US" sz="2600" dirty="0">
                <a:latin typeface="Arial"/>
                <a:cs typeface="Arial"/>
              </a:rPr>
              <a:t>Result:</a:t>
            </a:r>
            <a:br>
              <a:rPr lang="en-US" sz="2600" dirty="0">
                <a:latin typeface="Arial"/>
                <a:cs typeface="Arial"/>
              </a:rPr>
            </a:br>
            <a:r>
              <a:rPr lang="en-US" sz="2600" dirty="0">
                <a:latin typeface="Arial"/>
                <a:cs typeface="Arial"/>
              </a:rPr>
              <a:t>A decrease in total spending on drugs, and in drug-related crime. </a:t>
            </a:r>
          </a:p>
        </p:txBody>
      </p:sp>
      <p:sp>
        <p:nvSpPr>
          <p:cNvPr id="43026" name="Rectangle 39"/>
          <p:cNvSpPr>
            <a:spLocks noChangeArrowheads="1"/>
          </p:cNvSpPr>
          <p:nvPr/>
        </p:nvSpPr>
        <p:spPr bwMode="auto">
          <a:xfrm>
            <a:off x="5681663" y="3606800"/>
            <a:ext cx="2190750" cy="1500188"/>
          </a:xfrm>
          <a:prstGeom prst="rect">
            <a:avLst/>
          </a:prstGeom>
          <a:solidFill>
            <a:srgbClr val="FF0000">
              <a:alpha val="36078"/>
            </a:srgbClr>
          </a:solidFill>
          <a:ln w="9525">
            <a:noFill/>
            <a:miter lim="800000"/>
            <a:headEnd/>
            <a:tailEnd/>
          </a:ln>
        </p:spPr>
        <p:txBody>
          <a:bodyPr wrap="none" anchor="ctr"/>
          <a:lstStyle/>
          <a:p>
            <a:endParaRPr lang="en-US">
              <a:latin typeface="Arial"/>
              <a:cs typeface="Arial"/>
            </a:endParaRPr>
          </a:p>
        </p:txBody>
      </p:sp>
      <p:grpSp>
        <p:nvGrpSpPr>
          <p:cNvPr id="11" name="Group 40"/>
          <p:cNvGrpSpPr>
            <a:grpSpLocks/>
          </p:cNvGrpSpPr>
          <p:nvPr/>
        </p:nvGrpSpPr>
        <p:grpSpPr bwMode="auto">
          <a:xfrm>
            <a:off x="7797800" y="3241676"/>
            <a:ext cx="2541588" cy="1570038"/>
            <a:chOff x="3952" y="2042"/>
            <a:chExt cx="1601" cy="989"/>
          </a:xfrm>
        </p:grpSpPr>
        <p:sp>
          <p:nvSpPr>
            <p:cNvPr id="43032" name="Text Box 41"/>
            <p:cNvSpPr txBox="1">
              <a:spLocks noChangeArrowheads="1"/>
            </p:cNvSpPr>
            <p:nvPr/>
          </p:nvSpPr>
          <p:spPr bwMode="auto">
            <a:xfrm>
              <a:off x="4467" y="2042"/>
              <a:ext cx="1086" cy="989"/>
            </a:xfrm>
            <a:prstGeom prst="rect">
              <a:avLst/>
            </a:prstGeom>
            <a:solidFill>
              <a:srgbClr val="FF0000">
                <a:alpha val="36078"/>
              </a:srgbClr>
            </a:solidFill>
            <a:ln w="9525">
              <a:noFill/>
              <a:miter lim="800000"/>
              <a:headEnd/>
              <a:tailEnd/>
            </a:ln>
          </p:spPr>
          <p:txBody>
            <a:bodyPr>
              <a:spAutoFit/>
            </a:bodyPr>
            <a:lstStyle/>
            <a:p>
              <a:pPr>
                <a:spcBef>
                  <a:spcPct val="50000"/>
                </a:spcBef>
              </a:pPr>
              <a:r>
                <a:rPr lang="en-US" sz="2400">
                  <a:latin typeface="Arial"/>
                  <a:cs typeface="Arial"/>
                </a:rPr>
                <a:t>initial value of drug-related crime</a:t>
              </a:r>
            </a:p>
          </p:txBody>
        </p:sp>
        <p:sp>
          <p:nvSpPr>
            <p:cNvPr id="43033" name="Line 42"/>
            <p:cNvSpPr>
              <a:spLocks noChangeShapeType="1"/>
            </p:cNvSpPr>
            <p:nvPr/>
          </p:nvSpPr>
          <p:spPr bwMode="auto">
            <a:xfrm flipV="1">
              <a:off x="3952" y="2498"/>
              <a:ext cx="509" cy="181"/>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14732" name="Rectangle 44"/>
          <p:cNvSpPr>
            <a:spLocks noChangeArrowheads="1"/>
          </p:cNvSpPr>
          <p:nvPr/>
        </p:nvSpPr>
        <p:spPr bwMode="auto">
          <a:xfrm>
            <a:off x="5691188" y="4208464"/>
            <a:ext cx="1573212" cy="898525"/>
          </a:xfrm>
          <a:prstGeom prst="rect">
            <a:avLst/>
          </a:prstGeom>
          <a:solidFill>
            <a:srgbClr val="FFFF99"/>
          </a:solidFill>
          <a:ln w="9525">
            <a:noFill/>
            <a:miter lim="800000"/>
            <a:headEnd/>
            <a:tailEnd/>
          </a:ln>
        </p:spPr>
        <p:txBody>
          <a:bodyPr wrap="none" anchor="ctr"/>
          <a:lstStyle/>
          <a:p>
            <a:endParaRPr lang="en-US">
              <a:latin typeface="Arial"/>
              <a:cs typeface="Arial"/>
            </a:endParaRPr>
          </a:p>
        </p:txBody>
      </p:sp>
      <p:grpSp>
        <p:nvGrpSpPr>
          <p:cNvPr id="12" name="Group 48"/>
          <p:cNvGrpSpPr>
            <a:grpSpLocks/>
          </p:cNvGrpSpPr>
          <p:nvPr/>
        </p:nvGrpSpPr>
        <p:grpSpPr bwMode="auto">
          <a:xfrm>
            <a:off x="5918200" y="777876"/>
            <a:ext cx="2724150" cy="3516313"/>
            <a:chOff x="2768" y="490"/>
            <a:chExt cx="1716" cy="2215"/>
          </a:xfrm>
        </p:grpSpPr>
        <p:sp>
          <p:nvSpPr>
            <p:cNvPr id="43030" name="Text Box 46"/>
            <p:cNvSpPr txBox="1">
              <a:spLocks noChangeArrowheads="1"/>
            </p:cNvSpPr>
            <p:nvPr/>
          </p:nvSpPr>
          <p:spPr bwMode="auto">
            <a:xfrm>
              <a:off x="2768" y="490"/>
              <a:ext cx="1716" cy="523"/>
            </a:xfrm>
            <a:prstGeom prst="rect">
              <a:avLst/>
            </a:prstGeom>
            <a:solidFill>
              <a:srgbClr val="FFFF00">
                <a:alpha val="36078"/>
              </a:srgbClr>
            </a:solidFill>
            <a:ln w="9525">
              <a:noFill/>
              <a:miter lim="800000"/>
              <a:headEnd/>
              <a:tailEnd/>
            </a:ln>
          </p:spPr>
          <p:txBody>
            <a:bodyPr>
              <a:spAutoFit/>
            </a:bodyPr>
            <a:lstStyle/>
            <a:p>
              <a:pPr>
                <a:spcBef>
                  <a:spcPct val="50000"/>
                </a:spcBef>
              </a:pPr>
              <a:r>
                <a:rPr lang="en-US" sz="2400">
                  <a:latin typeface="Arial"/>
                  <a:cs typeface="Arial"/>
                </a:rPr>
                <a:t>new value of drug-related crime</a:t>
              </a:r>
            </a:p>
          </p:txBody>
        </p:sp>
        <p:sp>
          <p:nvSpPr>
            <p:cNvPr id="43031" name="Line 47"/>
            <p:cNvSpPr>
              <a:spLocks noChangeShapeType="1"/>
            </p:cNvSpPr>
            <p:nvPr/>
          </p:nvSpPr>
          <p:spPr bwMode="auto">
            <a:xfrm flipH="1">
              <a:off x="3120" y="1004"/>
              <a:ext cx="376" cy="1701"/>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14723" name="Line 35"/>
          <p:cNvSpPr>
            <a:spLocks noChangeShapeType="1"/>
          </p:cNvSpPr>
          <p:nvPr/>
        </p:nvSpPr>
        <p:spPr bwMode="auto">
          <a:xfrm rot="16200000" flipH="1">
            <a:off x="5385594" y="3909219"/>
            <a:ext cx="595312" cy="0"/>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
        <p:nvSpPr>
          <p:cNvPr id="114722" name="Line 34"/>
          <p:cNvSpPr>
            <a:spLocks noChangeShapeType="1"/>
          </p:cNvSpPr>
          <p:nvPr/>
        </p:nvSpPr>
        <p:spPr bwMode="auto">
          <a:xfrm flipH="1">
            <a:off x="7278688" y="5118100"/>
            <a:ext cx="595312" cy="0"/>
          </a:xfrm>
          <a:prstGeom prst="line">
            <a:avLst/>
          </a:prstGeom>
          <a:noFill/>
          <a:ln w="38100">
            <a:solidFill>
              <a:srgbClr val="008080"/>
            </a:solidFill>
            <a:round/>
            <a:headEnd/>
            <a:tailEnd type="triangle" w="lg" len="med"/>
          </a:ln>
        </p:spPr>
        <p:txBody>
          <a:bodyPr/>
          <a:lstStyle/>
          <a:p>
            <a:endParaRPr lang="en-US">
              <a:latin typeface="Arial"/>
              <a:cs typeface="Arial"/>
            </a:endParaRPr>
          </a:p>
        </p:txBody>
      </p:sp>
    </p:spTree>
    <p:extLst>
      <p:ext uri="{BB962C8B-B14F-4D97-AF65-F5344CB8AC3E}">
        <p14:creationId xmlns:p14="http://schemas.microsoft.com/office/powerpoint/2010/main" val="5710815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724"/>
                                        </p:tgtEl>
                                        <p:attrNameLst>
                                          <p:attrName>style.visibility</p:attrName>
                                        </p:attrNameLst>
                                      </p:cBhvr>
                                      <p:to>
                                        <p:strVal val="visible"/>
                                      </p:to>
                                    </p:set>
                                    <p:animEffect transition="in" filter="wipe(left)">
                                      <p:cBhvr>
                                        <p:cTn id="7" dur="500"/>
                                        <p:tgtEl>
                                          <p:spTgt spid="1147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4721"/>
                                        </p:tgtEl>
                                        <p:attrNameLst>
                                          <p:attrName>style.visibility</p:attrName>
                                        </p:attrNameLst>
                                      </p:cBhvr>
                                      <p:to>
                                        <p:strVal val="visible"/>
                                      </p:to>
                                    </p:set>
                                    <p:animEffect transition="in" filter="wipe(right)">
                                      <p:cBhvr>
                                        <p:cTn id="12" dur="500"/>
                                        <p:tgtEl>
                                          <p:spTgt spid="114721"/>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4725"/>
                                        </p:tgtEl>
                                        <p:attrNameLst>
                                          <p:attrName>style.visibility</p:attrName>
                                        </p:attrNameLst>
                                      </p:cBhvr>
                                      <p:to>
                                        <p:strVal val="visible"/>
                                      </p:to>
                                    </p:set>
                                    <p:animEffect transition="in" filter="wipe(left)">
                                      <p:cBhvr>
                                        <p:cTn id="21" dur="500"/>
                                        <p:tgtEl>
                                          <p:spTgt spid="1147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4723"/>
                                        </p:tgtEl>
                                        <p:attrNameLst>
                                          <p:attrName>style.visibility</p:attrName>
                                        </p:attrNameLst>
                                      </p:cBhvr>
                                      <p:to>
                                        <p:strVal val="visible"/>
                                      </p:to>
                                    </p:set>
                                    <p:animEffect transition="in" filter="wipe(up)">
                                      <p:cBhvr>
                                        <p:cTn id="26" dur="500"/>
                                        <p:tgtEl>
                                          <p:spTgt spid="114723"/>
                                        </p:tgtEl>
                                      </p:cBhvr>
                                    </p:animEffect>
                                  </p:childTnLst>
                                </p:cTn>
                              </p:par>
                            </p:childTnLst>
                          </p:cTn>
                        </p:par>
                        <p:par>
                          <p:cTn id="27" fill="hold">
                            <p:stCondLst>
                              <p:cond delay="500"/>
                            </p:stCondLst>
                            <p:childTnLst>
                              <p:par>
                                <p:cTn id="28" presetID="18" presetClass="entr" presetSubtype="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strips(downRight)">
                                      <p:cBhvr>
                                        <p:cTn id="30" dur="500"/>
                                        <p:tgtEl>
                                          <p:spTgt spid="9"/>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114722"/>
                                        </p:tgtEl>
                                        <p:attrNameLst>
                                          <p:attrName>style.visibility</p:attrName>
                                        </p:attrNameLst>
                                      </p:cBhvr>
                                      <p:to>
                                        <p:strVal val="visible"/>
                                      </p:to>
                                    </p:set>
                                    <p:animEffect transition="in" filter="wipe(right)">
                                      <p:cBhvr>
                                        <p:cTn id="34" dur="500"/>
                                        <p:tgtEl>
                                          <p:spTgt spid="1147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4732"/>
                                        </p:tgtEl>
                                        <p:attrNameLst>
                                          <p:attrName>style.visibility</p:attrName>
                                        </p:attrNameLst>
                                      </p:cBhvr>
                                      <p:to>
                                        <p:strVal val="visible"/>
                                      </p:to>
                                    </p:set>
                                    <p:animEffect transition="in" filter="fade">
                                      <p:cBhvr>
                                        <p:cTn id="42" dur="500"/>
                                        <p:tgtEl>
                                          <p:spTgt spid="11473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4726"/>
                                        </p:tgtEl>
                                        <p:attrNameLst>
                                          <p:attrName>style.visibility</p:attrName>
                                        </p:attrNameLst>
                                      </p:cBhvr>
                                      <p:to>
                                        <p:strVal val="visible"/>
                                      </p:to>
                                    </p:set>
                                    <p:animEffect transition="in" filter="wipe(left)">
                                      <p:cBhvr>
                                        <p:cTn id="45" dur="500"/>
                                        <p:tgtEl>
                                          <p:spTgt spid="114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21" grpId="0" animBg="1"/>
      <p:bldP spid="114724" grpId="0"/>
      <p:bldP spid="114725" grpId="0"/>
      <p:bldP spid="114726" grpId="0"/>
      <p:bldP spid="114732" grpId="0" animBg="1"/>
      <p:bldP spid="114723" grpId="0" animBg="1"/>
      <p:bldP spid="1147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IE" altLang="en-US"/>
              <a:t>Price Elasticity of Demand</a:t>
            </a:r>
            <a:endParaRPr lang="en-GB" altLang="en-US"/>
          </a:p>
        </p:txBody>
      </p:sp>
      <p:sp>
        <p:nvSpPr>
          <p:cNvPr id="5123" name="Rectangle 3"/>
          <p:cNvSpPr>
            <a:spLocks noGrp="1" noChangeArrowheads="1"/>
          </p:cNvSpPr>
          <p:nvPr>
            <p:ph type="body" idx="1"/>
          </p:nvPr>
        </p:nvSpPr>
        <p:spPr/>
        <p:txBody>
          <a:bodyPr/>
          <a:lstStyle/>
          <a:p>
            <a:r>
              <a:rPr lang="en-IE" altLang="en-US"/>
              <a:t>What is the change in quantity demanded of a particular good when its price changes ?</a:t>
            </a:r>
          </a:p>
          <a:p>
            <a:r>
              <a:rPr lang="en-IE" altLang="en-US"/>
              <a:t>For two different goods the same percentage change in price may lead to very different percentage changes in quantity demanded </a:t>
            </a:r>
            <a:endParaRPr lang="en-GB" altLang="en-US"/>
          </a:p>
        </p:txBody>
      </p:sp>
    </p:spTree>
    <p:extLst>
      <p:ext uri="{BB962C8B-B14F-4D97-AF65-F5344CB8AC3E}">
        <p14:creationId xmlns:p14="http://schemas.microsoft.com/office/powerpoint/2010/main" val="45616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IE" altLang="en-US"/>
              <a:t>Price Elasticity of Demand</a:t>
            </a:r>
            <a:endParaRPr lang="en-GB" altLang="en-US"/>
          </a:p>
        </p:txBody>
      </p:sp>
      <p:sp>
        <p:nvSpPr>
          <p:cNvPr id="6147" name="Rectangle 3"/>
          <p:cNvSpPr>
            <a:spLocks noGrp="1" noChangeArrowheads="1"/>
          </p:cNvSpPr>
          <p:nvPr>
            <p:ph type="body" idx="1"/>
          </p:nvPr>
        </p:nvSpPr>
        <p:spPr/>
        <p:txBody>
          <a:bodyPr/>
          <a:lstStyle/>
          <a:p>
            <a:r>
              <a:rPr lang="en-IE" altLang="en-US" sz="2800" dirty="0"/>
              <a:t>The responsiveness of the percentage change in quantity demanded to a percentage change in price is called the Price Elasticity of Demand (PED)</a:t>
            </a:r>
          </a:p>
          <a:p>
            <a:r>
              <a:rPr lang="en-IE" altLang="en-US" sz="2800" dirty="0"/>
              <a:t>This concept </a:t>
            </a:r>
            <a:r>
              <a:rPr lang="en-IE" altLang="en-US" sz="2800" dirty="0" smtClean="0"/>
              <a:t>helps </a:t>
            </a:r>
            <a:r>
              <a:rPr lang="en-IE" altLang="en-US" sz="2800" dirty="0"/>
              <a:t>us understand economic problems such as, how do firms set prices, at what rate do governments set taxes and how do farmers react to changes in weather conditions</a:t>
            </a:r>
            <a:endParaRPr lang="en-GB" altLang="en-US" sz="2800" dirty="0"/>
          </a:p>
        </p:txBody>
      </p:sp>
    </p:spTree>
    <p:extLst>
      <p:ext uri="{BB962C8B-B14F-4D97-AF65-F5344CB8AC3E}">
        <p14:creationId xmlns:p14="http://schemas.microsoft.com/office/powerpoint/2010/main" val="150258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IE" altLang="en-US"/>
              <a:t>Price Elasticity of Demand</a:t>
            </a:r>
            <a:endParaRPr lang="en-GB" altLang="en-US"/>
          </a:p>
        </p:txBody>
      </p:sp>
      <p:sp>
        <p:nvSpPr>
          <p:cNvPr id="1027" name="Rectangle 3"/>
          <p:cNvSpPr>
            <a:spLocks noGrp="1" noChangeArrowheads="1"/>
          </p:cNvSpPr>
          <p:nvPr>
            <p:ph type="body" idx="1"/>
          </p:nvPr>
        </p:nvSpPr>
        <p:spPr/>
        <p:txBody>
          <a:bodyPr/>
          <a:lstStyle/>
          <a:p>
            <a:pPr eaLnBrk="0" hangingPunct="0">
              <a:spcBef>
                <a:spcPct val="0"/>
              </a:spcBef>
              <a:buClrTx/>
              <a:buSzTx/>
              <a:buFontTx/>
              <a:buNone/>
            </a:pPr>
            <a:r>
              <a:rPr lang="en-IE" altLang="en-US" sz="2800" b="1" dirty="0"/>
              <a:t>Price Elasticity of Demand = </a:t>
            </a:r>
          </a:p>
          <a:p>
            <a:pPr eaLnBrk="0" hangingPunct="0">
              <a:spcBef>
                <a:spcPct val="0"/>
              </a:spcBef>
              <a:buClrTx/>
              <a:buSzTx/>
              <a:buFontTx/>
              <a:buNone/>
            </a:pPr>
            <a:endParaRPr lang="en-IE" altLang="en-US" sz="2800" b="1" dirty="0"/>
          </a:p>
          <a:p>
            <a:pPr eaLnBrk="0" hangingPunct="0">
              <a:spcBef>
                <a:spcPct val="0"/>
              </a:spcBef>
              <a:buClrTx/>
              <a:buSzTx/>
              <a:buFontTx/>
              <a:buNone/>
            </a:pPr>
            <a:r>
              <a:rPr lang="en-IE" altLang="en-US" sz="2800" b="1" dirty="0"/>
              <a:t>			</a:t>
            </a:r>
            <a:r>
              <a:rPr lang="en-GB" altLang="en-US" sz="2800" b="1" u="sng" dirty="0"/>
              <a:t>% change in quantity demanded</a:t>
            </a:r>
          </a:p>
          <a:p>
            <a:pPr eaLnBrk="0" hangingPunct="0">
              <a:spcBef>
                <a:spcPct val="0"/>
              </a:spcBef>
              <a:buClrTx/>
              <a:buSzTx/>
              <a:buFontTx/>
              <a:buNone/>
            </a:pPr>
            <a:r>
              <a:rPr lang="en-GB" altLang="en-US" sz="2800" b="1" dirty="0"/>
              <a:t>		</a:t>
            </a:r>
            <a:r>
              <a:rPr lang="en-IE" altLang="en-US" sz="2800" b="1" dirty="0"/>
              <a:t>		</a:t>
            </a:r>
            <a:r>
              <a:rPr lang="en-GB" altLang="en-US" sz="2800" b="1" dirty="0"/>
              <a:t>% change in price</a:t>
            </a:r>
            <a:endParaRPr lang="en-IE" altLang="en-US" sz="2800" b="1" dirty="0"/>
          </a:p>
          <a:p>
            <a:pPr eaLnBrk="0" hangingPunct="0">
              <a:spcBef>
                <a:spcPct val="0"/>
              </a:spcBef>
              <a:buClrTx/>
              <a:buSzTx/>
              <a:buFontTx/>
              <a:buNone/>
            </a:pPr>
            <a:endParaRPr lang="en-IE" altLang="en-US" sz="2800" b="1" dirty="0"/>
          </a:p>
          <a:p>
            <a:pPr eaLnBrk="0" hangingPunct="0">
              <a:spcBef>
                <a:spcPct val="0"/>
              </a:spcBef>
              <a:buClrTx/>
              <a:buSzTx/>
              <a:buFontTx/>
              <a:buNone/>
            </a:pPr>
            <a:endParaRPr lang="en-IE" altLang="en-US" sz="2800" b="1" dirty="0"/>
          </a:p>
          <a:p>
            <a:pPr marL="0" indent="0" eaLnBrk="0" hangingPunct="0">
              <a:spcBef>
                <a:spcPct val="0"/>
              </a:spcBef>
              <a:buClrTx/>
              <a:buSzTx/>
              <a:buFontTx/>
              <a:buNone/>
            </a:pPr>
            <a:r>
              <a:rPr lang="en-IE" altLang="en-US" sz="2400" b="1" dirty="0"/>
              <a:t>PED is nearly always negative because usually when price increases quantity falls and vice versa</a:t>
            </a:r>
          </a:p>
          <a:p>
            <a:pPr eaLnBrk="0" hangingPunct="0">
              <a:spcBef>
                <a:spcPct val="0"/>
              </a:spcBef>
              <a:buClrTx/>
              <a:buSzTx/>
              <a:buFontTx/>
              <a:buNone/>
            </a:pPr>
            <a:r>
              <a:rPr lang="en-IE" altLang="en-US" sz="2400" b="1" dirty="0"/>
              <a:t>(Demand curve normally downward sloping)</a:t>
            </a:r>
          </a:p>
          <a:p>
            <a:pPr eaLnBrk="0" hangingPunct="0">
              <a:spcBef>
                <a:spcPct val="0"/>
              </a:spcBef>
              <a:buClrTx/>
              <a:buSzTx/>
              <a:buFontTx/>
              <a:buNone/>
            </a:pPr>
            <a:endParaRPr lang="en-GB" altLang="en-US" sz="2800" b="1" dirty="0"/>
          </a:p>
        </p:txBody>
      </p:sp>
      <p:graphicFrame>
        <p:nvGraphicFramePr>
          <p:cNvPr id="1030"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38" name="Equation" r:id="rId3" imgW="114120" imgH="215640" progId="Equation.3">
                  <p:embed/>
                </p:oleObj>
              </mc:Choice>
              <mc:Fallback>
                <p:oleObj name="Equation" r:id="rId3" imgW="114120" imgH="215640" progId="Equation.3">
                  <p:embed/>
                  <p:pic>
                    <p:nvPicPr>
                      <p:cNvPr id="103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0737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2"/>
          <p:cNvSpPr>
            <a:spLocks noGrp="1" noChangeArrowheads="1"/>
          </p:cNvSpPr>
          <p:nvPr>
            <p:ph type="title" idx="4294967295"/>
          </p:nvPr>
        </p:nvSpPr>
        <p:spPr>
          <a:xfrm>
            <a:off x="1762125" y="252414"/>
            <a:ext cx="8686800" cy="649287"/>
          </a:xfrm>
        </p:spPr>
        <p:txBody>
          <a:bodyPr/>
          <a:lstStyle/>
          <a:p>
            <a:pPr eaLnBrk="1" hangingPunct="1"/>
            <a:r>
              <a:rPr lang="en-US" smtClean="0"/>
              <a:t>Calculating Percentage Changes</a:t>
            </a:r>
          </a:p>
        </p:txBody>
      </p:sp>
      <p:sp>
        <p:nvSpPr>
          <p:cNvPr id="13317"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4"/>
          <p:cNvGrpSpPr>
            <a:grpSpLocks/>
          </p:cNvGrpSpPr>
          <p:nvPr/>
        </p:nvGrpSpPr>
        <p:grpSpPr bwMode="auto">
          <a:xfrm>
            <a:off x="2217739" y="2728913"/>
            <a:ext cx="3406775" cy="2876550"/>
            <a:chOff x="3226" y="1041"/>
            <a:chExt cx="2146" cy="1812"/>
          </a:xfrm>
        </p:grpSpPr>
        <p:grpSp>
          <p:nvGrpSpPr>
            <p:cNvPr id="3" name="Group 5"/>
            <p:cNvGrpSpPr>
              <a:grpSpLocks/>
            </p:cNvGrpSpPr>
            <p:nvPr/>
          </p:nvGrpSpPr>
          <p:grpSpPr bwMode="auto">
            <a:xfrm>
              <a:off x="3421" y="1302"/>
              <a:ext cx="1661" cy="1413"/>
              <a:chOff x="1098" y="1361"/>
              <a:chExt cx="2116" cy="2027"/>
            </a:xfrm>
          </p:grpSpPr>
          <p:sp>
            <p:nvSpPr>
              <p:cNvPr id="13356"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13357"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13354" name="Text Box 8"/>
            <p:cNvSpPr txBox="1">
              <a:spLocks noChangeArrowheads="1"/>
            </p:cNvSpPr>
            <p:nvPr/>
          </p:nvSpPr>
          <p:spPr bwMode="auto">
            <a:xfrm>
              <a:off x="3226" y="1041"/>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13355" name="Text Box 9"/>
            <p:cNvSpPr txBox="1">
              <a:spLocks noChangeArrowheads="1"/>
            </p:cNvSpPr>
            <p:nvPr/>
          </p:nvSpPr>
          <p:spPr bwMode="auto">
            <a:xfrm>
              <a:off x="4985" y="2565"/>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2879726" y="3314700"/>
            <a:ext cx="2633663" cy="1722438"/>
            <a:chOff x="3643" y="1410"/>
            <a:chExt cx="1659" cy="1085"/>
          </a:xfrm>
        </p:grpSpPr>
        <p:sp>
          <p:nvSpPr>
            <p:cNvPr id="13351" name="Line 11"/>
            <p:cNvSpPr>
              <a:spLocks noChangeShapeType="1"/>
            </p:cNvSpPr>
            <p:nvPr/>
          </p:nvSpPr>
          <p:spPr bwMode="auto">
            <a:xfrm>
              <a:off x="3643" y="1410"/>
              <a:ext cx="1379" cy="919"/>
            </a:xfrm>
            <a:prstGeom prst="line">
              <a:avLst/>
            </a:prstGeom>
            <a:noFill/>
            <a:ln w="38100">
              <a:solidFill>
                <a:srgbClr val="003399"/>
              </a:solidFill>
              <a:round/>
              <a:headEnd/>
              <a:tailEnd/>
            </a:ln>
          </p:spPr>
          <p:txBody>
            <a:bodyPr/>
            <a:lstStyle/>
            <a:p>
              <a:endParaRPr lang="en-US">
                <a:latin typeface="Arial"/>
                <a:cs typeface="Arial"/>
              </a:endParaRPr>
            </a:p>
          </p:txBody>
        </p:sp>
        <p:sp>
          <p:nvSpPr>
            <p:cNvPr id="13352" name="Text Box 12"/>
            <p:cNvSpPr txBox="1">
              <a:spLocks noChangeArrowheads="1"/>
            </p:cNvSpPr>
            <p:nvPr/>
          </p:nvSpPr>
          <p:spPr bwMode="auto">
            <a:xfrm>
              <a:off x="4915" y="2207"/>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p>
          </p:txBody>
        </p:sp>
      </p:grpSp>
      <p:grpSp>
        <p:nvGrpSpPr>
          <p:cNvPr id="5" name="Group 13"/>
          <p:cNvGrpSpPr>
            <a:grpSpLocks/>
          </p:cNvGrpSpPr>
          <p:nvPr/>
        </p:nvGrpSpPr>
        <p:grpSpPr bwMode="auto">
          <a:xfrm>
            <a:off x="1651001" y="3325814"/>
            <a:ext cx="2251075" cy="2509837"/>
            <a:chOff x="139" y="2152"/>
            <a:chExt cx="1418" cy="1581"/>
          </a:xfrm>
        </p:grpSpPr>
        <p:grpSp>
          <p:nvGrpSpPr>
            <p:cNvPr id="6" name="Group 14"/>
            <p:cNvGrpSpPr>
              <a:grpSpLocks/>
            </p:cNvGrpSpPr>
            <p:nvPr/>
          </p:nvGrpSpPr>
          <p:grpSpPr bwMode="auto">
            <a:xfrm>
              <a:off x="139" y="2293"/>
              <a:ext cx="1403" cy="1440"/>
              <a:chOff x="139" y="2293"/>
              <a:chExt cx="1403" cy="1440"/>
            </a:xfrm>
          </p:grpSpPr>
          <p:sp>
            <p:nvSpPr>
              <p:cNvPr id="13346" name="Text Box 15"/>
              <p:cNvSpPr txBox="1">
                <a:spLocks noChangeArrowheads="1"/>
              </p:cNvSpPr>
              <p:nvPr/>
            </p:nvSpPr>
            <p:spPr bwMode="auto">
              <a:xfrm>
                <a:off x="139" y="2293"/>
                <a:ext cx="556" cy="288"/>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$250</a:t>
                </a:r>
                <a:endParaRPr lang="en-US" sz="2400" baseline="-25000">
                  <a:latin typeface="Arial"/>
                  <a:cs typeface="Arial"/>
                </a:endParaRPr>
              </a:p>
            </p:txBody>
          </p:sp>
          <p:sp>
            <p:nvSpPr>
              <p:cNvPr id="13347" name="Text Box 16"/>
              <p:cNvSpPr txBox="1">
                <a:spLocks noChangeArrowheads="1"/>
              </p:cNvSpPr>
              <p:nvPr/>
            </p:nvSpPr>
            <p:spPr bwMode="auto">
              <a:xfrm>
                <a:off x="1172" y="3445"/>
                <a:ext cx="370"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8</a:t>
                </a:r>
                <a:endParaRPr lang="en-US" sz="2400" baseline="-25000">
                  <a:latin typeface="Arial"/>
                  <a:cs typeface="Arial"/>
                </a:endParaRPr>
              </a:p>
            </p:txBody>
          </p:sp>
          <p:grpSp>
            <p:nvGrpSpPr>
              <p:cNvPr id="7" name="Group 17"/>
              <p:cNvGrpSpPr>
                <a:grpSpLocks/>
              </p:cNvGrpSpPr>
              <p:nvPr/>
            </p:nvGrpSpPr>
            <p:grpSpPr bwMode="auto">
              <a:xfrm>
                <a:off x="692" y="2444"/>
                <a:ext cx="668" cy="1006"/>
                <a:chOff x="357" y="2450"/>
                <a:chExt cx="795" cy="646"/>
              </a:xfrm>
            </p:grpSpPr>
            <p:sp>
              <p:nvSpPr>
                <p:cNvPr id="13349" name="Line 18"/>
                <p:cNvSpPr>
                  <a:spLocks noChangeShapeType="1"/>
                </p:cNvSpPr>
                <p:nvPr/>
              </p:nvSpPr>
              <p:spPr bwMode="auto">
                <a:xfrm>
                  <a:off x="357" y="2450"/>
                  <a:ext cx="795" cy="0"/>
                </a:xfrm>
                <a:prstGeom prst="line">
                  <a:avLst/>
                </a:prstGeom>
                <a:noFill/>
                <a:ln w="9525">
                  <a:solidFill>
                    <a:srgbClr val="FF0000"/>
                  </a:solidFill>
                  <a:prstDash val="lgDash"/>
                  <a:round/>
                  <a:headEnd/>
                  <a:tailEnd/>
                </a:ln>
              </p:spPr>
              <p:txBody>
                <a:bodyPr/>
                <a:lstStyle/>
                <a:p>
                  <a:endParaRPr lang="en-US">
                    <a:latin typeface="Arial"/>
                    <a:cs typeface="Arial"/>
                  </a:endParaRPr>
                </a:p>
              </p:txBody>
            </p:sp>
            <p:sp>
              <p:nvSpPr>
                <p:cNvPr id="13350" name="Line 19"/>
                <p:cNvSpPr>
                  <a:spLocks noChangeShapeType="1"/>
                </p:cNvSpPr>
                <p:nvPr/>
              </p:nvSpPr>
              <p:spPr bwMode="auto">
                <a:xfrm>
                  <a:off x="1152" y="2451"/>
                  <a:ext cx="0" cy="645"/>
                </a:xfrm>
                <a:prstGeom prst="line">
                  <a:avLst/>
                </a:prstGeom>
                <a:noFill/>
                <a:ln w="9525">
                  <a:solidFill>
                    <a:srgbClr val="FF0000"/>
                  </a:solidFill>
                  <a:prstDash val="lgDash"/>
                  <a:round/>
                  <a:headEnd/>
                  <a:tailEnd/>
                </a:ln>
              </p:spPr>
              <p:txBody>
                <a:bodyPr/>
                <a:lstStyle/>
                <a:p>
                  <a:endParaRPr lang="en-US">
                    <a:latin typeface="Arial"/>
                    <a:cs typeface="Arial"/>
                  </a:endParaRPr>
                </a:p>
              </p:txBody>
            </p:sp>
          </p:grpSp>
        </p:grpSp>
        <p:grpSp>
          <p:nvGrpSpPr>
            <p:cNvPr id="8" name="Group 20"/>
            <p:cNvGrpSpPr>
              <a:grpSpLocks/>
            </p:cNvGrpSpPr>
            <p:nvPr/>
          </p:nvGrpSpPr>
          <p:grpSpPr bwMode="auto">
            <a:xfrm>
              <a:off x="1315" y="2152"/>
              <a:ext cx="242" cy="333"/>
              <a:chOff x="1315" y="2152"/>
              <a:chExt cx="242" cy="333"/>
            </a:xfrm>
          </p:grpSpPr>
          <p:sp>
            <p:nvSpPr>
              <p:cNvPr id="13344" name="Text Box 21"/>
              <p:cNvSpPr txBox="1">
                <a:spLocks noChangeArrowheads="1"/>
              </p:cNvSpPr>
              <p:nvPr/>
            </p:nvSpPr>
            <p:spPr bwMode="auto">
              <a:xfrm>
                <a:off x="1319" y="2152"/>
                <a:ext cx="238"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B</a:t>
                </a:r>
              </a:p>
            </p:txBody>
          </p:sp>
          <p:sp>
            <p:nvSpPr>
              <p:cNvPr id="13345" name="Oval 22"/>
              <p:cNvSpPr>
                <a:spLocks noChangeArrowheads="1"/>
              </p:cNvSpPr>
              <p:nvPr/>
            </p:nvSpPr>
            <p:spPr bwMode="auto">
              <a:xfrm>
                <a:off x="1315" y="239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grpSp>
        <p:nvGrpSpPr>
          <p:cNvPr id="9" name="Group 23"/>
          <p:cNvGrpSpPr>
            <a:grpSpLocks/>
          </p:cNvGrpSpPr>
          <p:nvPr/>
        </p:nvGrpSpPr>
        <p:grpSpPr bwMode="auto">
          <a:xfrm>
            <a:off x="1619251" y="3883025"/>
            <a:ext cx="3141663" cy="1955800"/>
            <a:chOff x="119" y="2503"/>
            <a:chExt cx="1979" cy="1232"/>
          </a:xfrm>
        </p:grpSpPr>
        <p:grpSp>
          <p:nvGrpSpPr>
            <p:cNvPr id="10" name="Group 24"/>
            <p:cNvGrpSpPr>
              <a:grpSpLocks/>
            </p:cNvGrpSpPr>
            <p:nvPr/>
          </p:nvGrpSpPr>
          <p:grpSpPr bwMode="auto">
            <a:xfrm>
              <a:off x="119" y="2620"/>
              <a:ext cx="1893" cy="1115"/>
              <a:chOff x="119" y="2620"/>
              <a:chExt cx="1893" cy="1115"/>
            </a:xfrm>
          </p:grpSpPr>
          <p:sp>
            <p:nvSpPr>
              <p:cNvPr id="13337" name="Text Box 25"/>
              <p:cNvSpPr txBox="1">
                <a:spLocks noChangeArrowheads="1"/>
              </p:cNvSpPr>
              <p:nvPr/>
            </p:nvSpPr>
            <p:spPr bwMode="auto">
              <a:xfrm>
                <a:off x="119" y="2620"/>
                <a:ext cx="576" cy="288"/>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$200</a:t>
                </a:r>
                <a:endParaRPr lang="en-US" sz="2400" baseline="-25000">
                  <a:latin typeface="Arial"/>
                  <a:cs typeface="Arial"/>
                </a:endParaRPr>
              </a:p>
            </p:txBody>
          </p:sp>
          <p:sp>
            <p:nvSpPr>
              <p:cNvPr id="13338" name="Text Box 26"/>
              <p:cNvSpPr txBox="1">
                <a:spLocks noChangeArrowheads="1"/>
              </p:cNvSpPr>
              <p:nvPr/>
            </p:nvSpPr>
            <p:spPr bwMode="auto">
              <a:xfrm>
                <a:off x="1667" y="3447"/>
                <a:ext cx="34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12</a:t>
                </a:r>
                <a:endParaRPr lang="en-US" sz="2400" baseline="-25000">
                  <a:latin typeface="Arial"/>
                  <a:cs typeface="Arial"/>
                </a:endParaRPr>
              </a:p>
            </p:txBody>
          </p:sp>
          <p:grpSp>
            <p:nvGrpSpPr>
              <p:cNvPr id="11" name="Group 27"/>
              <p:cNvGrpSpPr>
                <a:grpSpLocks/>
              </p:cNvGrpSpPr>
              <p:nvPr/>
            </p:nvGrpSpPr>
            <p:grpSpPr bwMode="auto">
              <a:xfrm>
                <a:off x="693" y="2767"/>
                <a:ext cx="1152" cy="680"/>
                <a:chOff x="357" y="2450"/>
                <a:chExt cx="795" cy="646"/>
              </a:xfrm>
            </p:grpSpPr>
            <p:sp>
              <p:nvSpPr>
                <p:cNvPr id="13340" name="Line 28"/>
                <p:cNvSpPr>
                  <a:spLocks noChangeShapeType="1"/>
                </p:cNvSpPr>
                <p:nvPr/>
              </p:nvSpPr>
              <p:spPr bwMode="auto">
                <a:xfrm>
                  <a:off x="357" y="2450"/>
                  <a:ext cx="795" cy="0"/>
                </a:xfrm>
                <a:prstGeom prst="line">
                  <a:avLst/>
                </a:prstGeom>
                <a:noFill/>
                <a:ln w="9525">
                  <a:solidFill>
                    <a:srgbClr val="FF0000"/>
                  </a:solidFill>
                  <a:prstDash val="lgDash"/>
                  <a:round/>
                  <a:headEnd/>
                  <a:tailEnd/>
                </a:ln>
              </p:spPr>
              <p:txBody>
                <a:bodyPr/>
                <a:lstStyle/>
                <a:p>
                  <a:endParaRPr lang="en-US">
                    <a:latin typeface="Arial"/>
                    <a:cs typeface="Arial"/>
                  </a:endParaRPr>
                </a:p>
              </p:txBody>
            </p:sp>
            <p:sp>
              <p:nvSpPr>
                <p:cNvPr id="13341" name="Line 29"/>
                <p:cNvSpPr>
                  <a:spLocks noChangeShapeType="1"/>
                </p:cNvSpPr>
                <p:nvPr/>
              </p:nvSpPr>
              <p:spPr bwMode="auto">
                <a:xfrm>
                  <a:off x="1152" y="2451"/>
                  <a:ext cx="0" cy="645"/>
                </a:xfrm>
                <a:prstGeom prst="line">
                  <a:avLst/>
                </a:prstGeom>
                <a:noFill/>
                <a:ln w="9525">
                  <a:solidFill>
                    <a:srgbClr val="FF0000"/>
                  </a:solidFill>
                  <a:prstDash val="lgDash"/>
                  <a:round/>
                  <a:headEnd/>
                  <a:tailEnd/>
                </a:ln>
              </p:spPr>
              <p:txBody>
                <a:bodyPr/>
                <a:lstStyle/>
                <a:p>
                  <a:endParaRPr lang="en-US">
                    <a:latin typeface="Arial"/>
                    <a:cs typeface="Arial"/>
                  </a:endParaRPr>
                </a:p>
              </p:txBody>
            </p:sp>
          </p:grpSp>
        </p:grpSp>
        <p:grpSp>
          <p:nvGrpSpPr>
            <p:cNvPr id="12" name="Group 30"/>
            <p:cNvGrpSpPr>
              <a:grpSpLocks/>
            </p:cNvGrpSpPr>
            <p:nvPr/>
          </p:nvGrpSpPr>
          <p:grpSpPr bwMode="auto">
            <a:xfrm>
              <a:off x="1798" y="2503"/>
              <a:ext cx="300" cy="303"/>
              <a:chOff x="1798" y="2503"/>
              <a:chExt cx="300" cy="303"/>
            </a:xfrm>
          </p:grpSpPr>
          <p:sp>
            <p:nvSpPr>
              <p:cNvPr id="13335" name="Text Box 31"/>
              <p:cNvSpPr txBox="1">
                <a:spLocks noChangeArrowheads="1"/>
              </p:cNvSpPr>
              <p:nvPr/>
            </p:nvSpPr>
            <p:spPr bwMode="auto">
              <a:xfrm>
                <a:off x="1851" y="2503"/>
                <a:ext cx="247"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A</a:t>
                </a:r>
              </a:p>
            </p:txBody>
          </p:sp>
          <p:sp>
            <p:nvSpPr>
              <p:cNvPr id="13336" name="Oval 32"/>
              <p:cNvSpPr>
                <a:spLocks noChangeArrowheads="1"/>
              </p:cNvSpPr>
              <p:nvPr/>
            </p:nvSpPr>
            <p:spPr bwMode="auto">
              <a:xfrm>
                <a:off x="1798" y="271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sp>
        <p:nvSpPr>
          <p:cNvPr id="13322" name="Text Box 33"/>
          <p:cNvSpPr txBox="1">
            <a:spLocks noChangeArrowheads="1"/>
          </p:cNvSpPr>
          <p:nvPr/>
        </p:nvSpPr>
        <p:spPr bwMode="auto">
          <a:xfrm>
            <a:off x="2852738" y="1885951"/>
            <a:ext cx="2279650" cy="885825"/>
          </a:xfrm>
          <a:prstGeom prst="rect">
            <a:avLst/>
          </a:prstGeom>
          <a:solidFill>
            <a:srgbClr val="FFFFCC"/>
          </a:solidFill>
          <a:ln w="9525">
            <a:noFill/>
            <a:miter lim="800000"/>
            <a:headEnd/>
            <a:tailEnd/>
          </a:ln>
        </p:spPr>
        <p:txBody>
          <a:bodyPr>
            <a:spAutoFit/>
          </a:bodyPr>
          <a:lstStyle/>
          <a:p>
            <a:pPr algn="ctr">
              <a:spcBef>
                <a:spcPct val="50000"/>
              </a:spcBef>
            </a:pPr>
            <a:r>
              <a:rPr lang="en-US" sz="2600" dirty="0">
                <a:solidFill>
                  <a:srgbClr val="FF0000"/>
                </a:solidFill>
                <a:latin typeface="Arial"/>
                <a:cs typeface="Arial"/>
              </a:rPr>
              <a:t>Deman</a:t>
            </a:r>
            <a:r>
              <a:rPr lang="en-US" altLang="moh-CA" sz="2600" dirty="0">
                <a:solidFill>
                  <a:srgbClr val="FF0000"/>
                </a:solidFill>
                <a:latin typeface="Arial"/>
                <a:cs typeface="Arial"/>
              </a:rPr>
              <a:t>d</a:t>
            </a:r>
            <a:r>
              <a:rPr lang="en-US" sz="2600" dirty="0">
                <a:solidFill>
                  <a:srgbClr val="FF0000"/>
                </a:solidFill>
                <a:latin typeface="Arial"/>
                <a:cs typeface="Arial"/>
              </a:rPr>
              <a:t> for </a:t>
            </a:r>
            <a:r>
              <a:rPr lang="en-US" sz="2600" dirty="0" smtClean="0">
                <a:solidFill>
                  <a:srgbClr val="FF0000"/>
                </a:solidFill>
                <a:latin typeface="Arial"/>
                <a:cs typeface="Arial"/>
              </a:rPr>
              <a:t>websites</a:t>
            </a:r>
            <a:endParaRPr lang="en-US" sz="2600" dirty="0">
              <a:solidFill>
                <a:srgbClr val="FF0000"/>
              </a:solidFill>
              <a:latin typeface="Arial"/>
              <a:cs typeface="Arial"/>
            </a:endParaRPr>
          </a:p>
        </p:txBody>
      </p:sp>
      <p:sp>
        <p:nvSpPr>
          <p:cNvPr id="72738" name="Rectangle 34"/>
          <p:cNvSpPr>
            <a:spLocks noChangeArrowheads="1"/>
          </p:cNvSpPr>
          <p:nvPr/>
        </p:nvSpPr>
        <p:spPr bwMode="auto">
          <a:xfrm>
            <a:off x="5775325" y="1076325"/>
            <a:ext cx="3943350" cy="13779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Standard method </a:t>
            </a:r>
            <a:br>
              <a:rPr lang="en-US" sz="2600">
                <a:latin typeface="Arial"/>
                <a:cs typeface="Arial"/>
              </a:rPr>
            </a:br>
            <a:r>
              <a:rPr lang="en-US" sz="2600">
                <a:latin typeface="Arial"/>
                <a:cs typeface="Arial"/>
              </a:rPr>
              <a:t>of computing the percentage (%) change:</a:t>
            </a:r>
          </a:p>
        </p:txBody>
      </p:sp>
      <p:grpSp>
        <p:nvGrpSpPr>
          <p:cNvPr id="13" name="Group 35"/>
          <p:cNvGrpSpPr>
            <a:grpSpLocks/>
          </p:cNvGrpSpPr>
          <p:nvPr/>
        </p:nvGrpSpPr>
        <p:grpSpPr bwMode="auto">
          <a:xfrm>
            <a:off x="5335589" y="2563813"/>
            <a:ext cx="5006975" cy="976312"/>
            <a:chOff x="2387" y="1832"/>
            <a:chExt cx="3154" cy="615"/>
          </a:xfrm>
        </p:grpSpPr>
        <p:sp>
          <p:nvSpPr>
            <p:cNvPr id="13327" name="Rectangle 36"/>
            <p:cNvSpPr>
              <a:spLocks noChangeArrowheads="1"/>
            </p:cNvSpPr>
            <p:nvPr/>
          </p:nvSpPr>
          <p:spPr bwMode="auto">
            <a:xfrm>
              <a:off x="2456" y="1832"/>
              <a:ext cx="3056" cy="608"/>
            </a:xfrm>
            <a:prstGeom prst="rect">
              <a:avLst/>
            </a:prstGeom>
            <a:solidFill>
              <a:schemeClr val="accent1">
                <a:alpha val="50195"/>
              </a:schemeClr>
            </a:solidFill>
            <a:ln w="9525">
              <a:noFill/>
              <a:miter lim="800000"/>
              <a:headEnd/>
              <a:tailEnd/>
            </a:ln>
          </p:spPr>
          <p:txBody>
            <a:bodyPr wrap="none" anchor="ctr"/>
            <a:lstStyle/>
            <a:p>
              <a:endParaRPr lang="en-US">
                <a:latin typeface="Arial"/>
                <a:cs typeface="Arial"/>
              </a:endParaRPr>
            </a:p>
          </p:txBody>
        </p:sp>
        <p:grpSp>
          <p:nvGrpSpPr>
            <p:cNvPr id="14" name="Group 37"/>
            <p:cNvGrpSpPr>
              <a:grpSpLocks/>
            </p:cNvGrpSpPr>
            <p:nvPr/>
          </p:nvGrpSpPr>
          <p:grpSpPr bwMode="auto">
            <a:xfrm>
              <a:off x="2387" y="1841"/>
              <a:ext cx="3154" cy="606"/>
              <a:chOff x="2436" y="1904"/>
              <a:chExt cx="3154" cy="606"/>
            </a:xfrm>
          </p:grpSpPr>
          <p:sp>
            <p:nvSpPr>
              <p:cNvPr id="13329" name="Text Box 38"/>
              <p:cNvSpPr txBox="1">
                <a:spLocks noChangeArrowheads="1"/>
              </p:cNvSpPr>
              <p:nvPr/>
            </p:nvSpPr>
            <p:spPr bwMode="auto">
              <a:xfrm>
                <a:off x="2436" y="1904"/>
                <a:ext cx="2432" cy="308"/>
              </a:xfrm>
              <a:prstGeom prst="rect">
                <a:avLst/>
              </a:prstGeom>
              <a:noFill/>
              <a:ln w="9525">
                <a:noFill/>
                <a:miter lim="800000"/>
                <a:headEnd/>
                <a:tailEnd/>
              </a:ln>
            </p:spPr>
            <p:txBody>
              <a:bodyPr>
                <a:spAutoFit/>
              </a:bodyPr>
              <a:lstStyle/>
              <a:p>
                <a:pPr algn="ctr">
                  <a:spcBef>
                    <a:spcPct val="50000"/>
                  </a:spcBef>
                </a:pPr>
                <a:r>
                  <a:rPr lang="en-US" sz="2600">
                    <a:latin typeface="Arial"/>
                    <a:cs typeface="Arial"/>
                  </a:rPr>
                  <a:t>end value – start value</a:t>
                </a:r>
              </a:p>
            </p:txBody>
          </p:sp>
          <p:sp>
            <p:nvSpPr>
              <p:cNvPr id="13330" name="Text Box 39"/>
              <p:cNvSpPr txBox="1">
                <a:spLocks noChangeArrowheads="1"/>
              </p:cNvSpPr>
              <p:nvPr/>
            </p:nvSpPr>
            <p:spPr bwMode="auto">
              <a:xfrm>
                <a:off x="3065" y="2202"/>
                <a:ext cx="1203" cy="308"/>
              </a:xfrm>
              <a:prstGeom prst="rect">
                <a:avLst/>
              </a:prstGeom>
              <a:noFill/>
              <a:ln w="9525">
                <a:noFill/>
                <a:miter lim="800000"/>
                <a:headEnd/>
                <a:tailEnd/>
              </a:ln>
            </p:spPr>
            <p:txBody>
              <a:bodyPr>
                <a:spAutoFit/>
              </a:bodyPr>
              <a:lstStyle/>
              <a:p>
                <a:pPr algn="ctr">
                  <a:spcBef>
                    <a:spcPct val="50000"/>
                  </a:spcBef>
                </a:pPr>
                <a:r>
                  <a:rPr lang="en-US" sz="2600">
                    <a:latin typeface="Arial"/>
                    <a:cs typeface="Arial"/>
                  </a:rPr>
                  <a:t>start value</a:t>
                </a:r>
              </a:p>
            </p:txBody>
          </p:sp>
          <p:sp>
            <p:nvSpPr>
              <p:cNvPr id="13331" name="Text Box 40"/>
              <p:cNvSpPr txBox="1">
                <a:spLocks noChangeArrowheads="1"/>
              </p:cNvSpPr>
              <p:nvPr/>
            </p:nvSpPr>
            <p:spPr bwMode="auto">
              <a:xfrm>
                <a:off x="4726" y="2031"/>
                <a:ext cx="864" cy="308"/>
              </a:xfrm>
              <a:prstGeom prst="rect">
                <a:avLst/>
              </a:prstGeom>
              <a:noFill/>
              <a:ln w="9525">
                <a:noFill/>
                <a:miter lim="800000"/>
                <a:headEnd/>
                <a:tailEnd/>
              </a:ln>
            </p:spPr>
            <p:txBody>
              <a:bodyPr>
                <a:spAutoFit/>
              </a:bodyPr>
              <a:lstStyle/>
              <a:p>
                <a:pPr algn="ctr">
                  <a:spcBef>
                    <a:spcPct val="50000"/>
                  </a:spcBef>
                </a:pPr>
                <a:r>
                  <a:rPr lang="en-US" sz="2600">
                    <a:latin typeface="Arial"/>
                    <a:cs typeface="Arial"/>
                  </a:rPr>
                  <a:t>x 100%</a:t>
                </a:r>
              </a:p>
            </p:txBody>
          </p:sp>
          <p:sp>
            <p:nvSpPr>
              <p:cNvPr id="13332" name="Line 41"/>
              <p:cNvSpPr>
                <a:spLocks noChangeShapeType="1"/>
              </p:cNvSpPr>
              <p:nvPr/>
            </p:nvSpPr>
            <p:spPr bwMode="auto">
              <a:xfrm>
                <a:off x="2566" y="2223"/>
                <a:ext cx="2175" cy="0"/>
              </a:xfrm>
              <a:prstGeom prst="line">
                <a:avLst/>
              </a:prstGeom>
              <a:noFill/>
              <a:ln w="9525">
                <a:solidFill>
                  <a:schemeClr val="tx1"/>
                </a:solidFill>
                <a:round/>
                <a:headEnd/>
                <a:tailEnd/>
              </a:ln>
            </p:spPr>
            <p:txBody>
              <a:bodyPr/>
              <a:lstStyle/>
              <a:p>
                <a:endParaRPr lang="en-US">
                  <a:latin typeface="Arial"/>
                  <a:cs typeface="Arial"/>
                </a:endParaRPr>
              </a:p>
            </p:txBody>
          </p:sp>
        </p:grpSp>
      </p:grpSp>
      <p:sp>
        <p:nvSpPr>
          <p:cNvPr id="72746" name="Rectangle 42"/>
          <p:cNvSpPr>
            <a:spLocks noChangeArrowheads="1"/>
          </p:cNvSpPr>
          <p:nvPr/>
        </p:nvSpPr>
        <p:spPr bwMode="auto">
          <a:xfrm>
            <a:off x="6018213" y="3783014"/>
            <a:ext cx="3943350" cy="987425"/>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Going from A to B, </a:t>
            </a:r>
            <a:br>
              <a:rPr lang="en-US" sz="2600">
                <a:latin typeface="Arial"/>
                <a:cs typeface="Arial"/>
              </a:rPr>
            </a:br>
            <a:r>
              <a:rPr lang="en-US" sz="2600">
                <a:latin typeface="Arial"/>
                <a:cs typeface="Arial"/>
              </a:rPr>
              <a:t>the % change in </a:t>
            </a:r>
            <a:r>
              <a:rPr lang="en-US" sz="2600" b="1" i="1">
                <a:latin typeface="Arial"/>
                <a:cs typeface="Arial"/>
              </a:rPr>
              <a:t>P</a:t>
            </a:r>
            <a:r>
              <a:rPr lang="en-US" sz="2600">
                <a:latin typeface="Arial"/>
                <a:cs typeface="Arial"/>
              </a:rPr>
              <a:t> equals</a:t>
            </a:r>
          </a:p>
        </p:txBody>
      </p:sp>
      <p:sp>
        <p:nvSpPr>
          <p:cNvPr id="72747" name="Text Box 43"/>
          <p:cNvSpPr txBox="1">
            <a:spLocks noChangeArrowheads="1"/>
          </p:cNvSpPr>
          <p:nvPr/>
        </p:nvSpPr>
        <p:spPr bwMode="auto">
          <a:xfrm>
            <a:off x="5948364" y="4760913"/>
            <a:ext cx="4111625" cy="488950"/>
          </a:xfrm>
          <a:prstGeom prst="rect">
            <a:avLst/>
          </a:prstGeom>
          <a:noFill/>
          <a:ln w="9525">
            <a:noFill/>
            <a:miter lim="800000"/>
            <a:headEnd/>
            <a:tailEnd/>
          </a:ln>
        </p:spPr>
        <p:txBody>
          <a:bodyPr>
            <a:spAutoFit/>
          </a:bodyPr>
          <a:lstStyle/>
          <a:p>
            <a:pPr algn="ctr">
              <a:spcBef>
                <a:spcPct val="50000"/>
              </a:spcBef>
            </a:pPr>
            <a:r>
              <a:rPr lang="en-US" sz="2600">
                <a:latin typeface="Arial"/>
                <a:cs typeface="Arial"/>
              </a:rPr>
              <a:t>($250–$200)/$200 = 25%</a:t>
            </a:r>
          </a:p>
        </p:txBody>
      </p:sp>
      <p:sp>
        <p:nvSpPr>
          <p:cNvPr id="15" name="Rectangle 14"/>
          <p:cNvSpPr/>
          <p:nvPr/>
        </p:nvSpPr>
        <p:spPr>
          <a:xfrm>
            <a:off x="1353470" y="3678938"/>
            <a:ext cx="389850" cy="584775"/>
          </a:xfrm>
          <a:prstGeom prst="rect">
            <a:avLst/>
          </a:prstGeom>
        </p:spPr>
        <p:txBody>
          <a:bodyPr wrap="none">
            <a:spAutoFit/>
          </a:bodyPr>
          <a:lstStyle/>
          <a:p>
            <a:r>
              <a:rPr lang="en-IE" sz="3200" b="1" dirty="0"/>
              <a:t>↑</a:t>
            </a:r>
          </a:p>
        </p:txBody>
      </p:sp>
    </p:spTree>
    <p:extLst>
      <p:ext uri="{BB962C8B-B14F-4D97-AF65-F5344CB8AC3E}">
        <p14:creationId xmlns:p14="http://schemas.microsoft.com/office/powerpoint/2010/main" val="25608587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38"/>
                                        </p:tgtEl>
                                        <p:attrNameLst>
                                          <p:attrName>style.visibility</p:attrName>
                                        </p:attrNameLst>
                                      </p:cBhvr>
                                      <p:to>
                                        <p:strVal val="visible"/>
                                      </p:to>
                                    </p:set>
                                    <p:animEffect transition="in" filter="wipe(left)">
                                      <p:cBhvr>
                                        <p:cTn id="7" dur="500"/>
                                        <p:tgtEl>
                                          <p:spTgt spid="727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2746"/>
                                        </p:tgtEl>
                                        <p:attrNameLst>
                                          <p:attrName>style.visibility</p:attrName>
                                        </p:attrNameLst>
                                      </p:cBhvr>
                                      <p:to>
                                        <p:strVal val="visible"/>
                                      </p:to>
                                    </p:set>
                                    <p:animEffect transition="in" filter="wipe(left)">
                                      <p:cBhvr>
                                        <p:cTn id="16" dur="500"/>
                                        <p:tgtEl>
                                          <p:spTgt spid="7274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2747"/>
                                        </p:tgtEl>
                                        <p:attrNameLst>
                                          <p:attrName>style.visibility</p:attrName>
                                        </p:attrNameLst>
                                      </p:cBhvr>
                                      <p:to>
                                        <p:strVal val="visible"/>
                                      </p:to>
                                    </p:set>
                                    <p:animEffect transition="in" filter="fade">
                                      <p:cBhvr>
                                        <p:cTn id="20" dur="500"/>
                                        <p:tgtEl>
                                          <p:spTgt spid="72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38" grpId="0"/>
      <p:bldP spid="72746" grpId="0"/>
      <p:bldP spid="72747"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Rectangle 2"/>
          <p:cNvSpPr>
            <a:spLocks noGrp="1" noChangeArrowheads="1"/>
          </p:cNvSpPr>
          <p:nvPr>
            <p:ph type="title" idx="4294967295"/>
          </p:nvPr>
        </p:nvSpPr>
        <p:spPr>
          <a:xfrm>
            <a:off x="1762125" y="252414"/>
            <a:ext cx="8686800" cy="649287"/>
          </a:xfrm>
        </p:spPr>
        <p:txBody>
          <a:bodyPr/>
          <a:lstStyle/>
          <a:p>
            <a:pPr eaLnBrk="1" hangingPunct="1"/>
            <a:r>
              <a:rPr lang="en-US" smtClean="0"/>
              <a:t>Calculating Percentage Changes</a:t>
            </a:r>
          </a:p>
        </p:txBody>
      </p:sp>
      <p:sp>
        <p:nvSpPr>
          <p:cNvPr id="14341"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4"/>
          <p:cNvGrpSpPr>
            <a:grpSpLocks/>
          </p:cNvGrpSpPr>
          <p:nvPr/>
        </p:nvGrpSpPr>
        <p:grpSpPr bwMode="auto">
          <a:xfrm>
            <a:off x="2217739" y="2728913"/>
            <a:ext cx="3406775" cy="2876550"/>
            <a:chOff x="3226" y="1041"/>
            <a:chExt cx="2146" cy="1812"/>
          </a:xfrm>
        </p:grpSpPr>
        <p:grpSp>
          <p:nvGrpSpPr>
            <p:cNvPr id="3" name="Group 5"/>
            <p:cNvGrpSpPr>
              <a:grpSpLocks/>
            </p:cNvGrpSpPr>
            <p:nvPr/>
          </p:nvGrpSpPr>
          <p:grpSpPr bwMode="auto">
            <a:xfrm>
              <a:off x="3421" y="1302"/>
              <a:ext cx="1661" cy="1413"/>
              <a:chOff x="1098" y="1361"/>
              <a:chExt cx="2116" cy="2027"/>
            </a:xfrm>
          </p:grpSpPr>
          <p:sp>
            <p:nvSpPr>
              <p:cNvPr id="14372"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14373"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14370" name="Text Box 8"/>
            <p:cNvSpPr txBox="1">
              <a:spLocks noChangeArrowheads="1"/>
            </p:cNvSpPr>
            <p:nvPr/>
          </p:nvSpPr>
          <p:spPr bwMode="auto">
            <a:xfrm>
              <a:off x="3226" y="1041"/>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14371" name="Text Box 9"/>
            <p:cNvSpPr txBox="1">
              <a:spLocks noChangeArrowheads="1"/>
            </p:cNvSpPr>
            <p:nvPr/>
          </p:nvSpPr>
          <p:spPr bwMode="auto">
            <a:xfrm>
              <a:off x="4985" y="2565"/>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2879726" y="3314700"/>
            <a:ext cx="2633663" cy="1722438"/>
            <a:chOff x="3643" y="1410"/>
            <a:chExt cx="1659" cy="1085"/>
          </a:xfrm>
        </p:grpSpPr>
        <p:sp>
          <p:nvSpPr>
            <p:cNvPr id="14367" name="Line 11"/>
            <p:cNvSpPr>
              <a:spLocks noChangeShapeType="1"/>
            </p:cNvSpPr>
            <p:nvPr/>
          </p:nvSpPr>
          <p:spPr bwMode="auto">
            <a:xfrm>
              <a:off x="3643" y="1410"/>
              <a:ext cx="1379" cy="919"/>
            </a:xfrm>
            <a:prstGeom prst="line">
              <a:avLst/>
            </a:prstGeom>
            <a:noFill/>
            <a:ln w="38100">
              <a:solidFill>
                <a:srgbClr val="003399"/>
              </a:solidFill>
              <a:round/>
              <a:headEnd/>
              <a:tailEnd/>
            </a:ln>
          </p:spPr>
          <p:txBody>
            <a:bodyPr/>
            <a:lstStyle/>
            <a:p>
              <a:endParaRPr lang="en-US">
                <a:latin typeface="Arial"/>
                <a:cs typeface="Arial"/>
              </a:endParaRPr>
            </a:p>
          </p:txBody>
        </p:sp>
        <p:sp>
          <p:nvSpPr>
            <p:cNvPr id="14368" name="Text Box 12"/>
            <p:cNvSpPr txBox="1">
              <a:spLocks noChangeArrowheads="1"/>
            </p:cNvSpPr>
            <p:nvPr/>
          </p:nvSpPr>
          <p:spPr bwMode="auto">
            <a:xfrm>
              <a:off x="4915" y="2207"/>
              <a:ext cx="38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p>
          </p:txBody>
        </p:sp>
      </p:grpSp>
      <p:grpSp>
        <p:nvGrpSpPr>
          <p:cNvPr id="5" name="Group 13"/>
          <p:cNvGrpSpPr>
            <a:grpSpLocks/>
          </p:cNvGrpSpPr>
          <p:nvPr/>
        </p:nvGrpSpPr>
        <p:grpSpPr bwMode="auto">
          <a:xfrm>
            <a:off x="1651001" y="3325814"/>
            <a:ext cx="2251075" cy="2509837"/>
            <a:chOff x="139" y="2152"/>
            <a:chExt cx="1418" cy="1581"/>
          </a:xfrm>
        </p:grpSpPr>
        <p:grpSp>
          <p:nvGrpSpPr>
            <p:cNvPr id="6" name="Group 14"/>
            <p:cNvGrpSpPr>
              <a:grpSpLocks/>
            </p:cNvGrpSpPr>
            <p:nvPr/>
          </p:nvGrpSpPr>
          <p:grpSpPr bwMode="auto">
            <a:xfrm>
              <a:off x="139" y="2293"/>
              <a:ext cx="1403" cy="1440"/>
              <a:chOff x="139" y="2293"/>
              <a:chExt cx="1403" cy="1440"/>
            </a:xfrm>
          </p:grpSpPr>
          <p:sp>
            <p:nvSpPr>
              <p:cNvPr id="14362" name="Text Box 15"/>
              <p:cNvSpPr txBox="1">
                <a:spLocks noChangeArrowheads="1"/>
              </p:cNvSpPr>
              <p:nvPr/>
            </p:nvSpPr>
            <p:spPr bwMode="auto">
              <a:xfrm>
                <a:off x="139" y="2293"/>
                <a:ext cx="556" cy="288"/>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$250</a:t>
                </a:r>
                <a:endParaRPr lang="en-US" sz="2400" baseline="-25000">
                  <a:latin typeface="Arial"/>
                  <a:cs typeface="Arial"/>
                </a:endParaRPr>
              </a:p>
            </p:txBody>
          </p:sp>
          <p:sp>
            <p:nvSpPr>
              <p:cNvPr id="14363" name="Text Box 16"/>
              <p:cNvSpPr txBox="1">
                <a:spLocks noChangeArrowheads="1"/>
              </p:cNvSpPr>
              <p:nvPr/>
            </p:nvSpPr>
            <p:spPr bwMode="auto">
              <a:xfrm>
                <a:off x="1172" y="3445"/>
                <a:ext cx="370"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8</a:t>
                </a:r>
                <a:endParaRPr lang="en-US" sz="2400" baseline="-25000">
                  <a:latin typeface="Arial"/>
                  <a:cs typeface="Arial"/>
                </a:endParaRPr>
              </a:p>
            </p:txBody>
          </p:sp>
          <p:grpSp>
            <p:nvGrpSpPr>
              <p:cNvPr id="7" name="Group 17"/>
              <p:cNvGrpSpPr>
                <a:grpSpLocks/>
              </p:cNvGrpSpPr>
              <p:nvPr/>
            </p:nvGrpSpPr>
            <p:grpSpPr bwMode="auto">
              <a:xfrm>
                <a:off x="692" y="2444"/>
                <a:ext cx="668" cy="1006"/>
                <a:chOff x="357" y="2450"/>
                <a:chExt cx="795" cy="646"/>
              </a:xfrm>
            </p:grpSpPr>
            <p:sp>
              <p:nvSpPr>
                <p:cNvPr id="14365" name="Line 18"/>
                <p:cNvSpPr>
                  <a:spLocks noChangeShapeType="1"/>
                </p:cNvSpPr>
                <p:nvPr/>
              </p:nvSpPr>
              <p:spPr bwMode="auto">
                <a:xfrm>
                  <a:off x="357" y="2450"/>
                  <a:ext cx="795" cy="0"/>
                </a:xfrm>
                <a:prstGeom prst="line">
                  <a:avLst/>
                </a:prstGeom>
                <a:noFill/>
                <a:ln w="9525">
                  <a:solidFill>
                    <a:srgbClr val="FF0000"/>
                  </a:solidFill>
                  <a:prstDash val="lgDash"/>
                  <a:round/>
                  <a:headEnd/>
                  <a:tailEnd/>
                </a:ln>
              </p:spPr>
              <p:txBody>
                <a:bodyPr/>
                <a:lstStyle/>
                <a:p>
                  <a:endParaRPr lang="en-US">
                    <a:latin typeface="Arial"/>
                    <a:cs typeface="Arial"/>
                  </a:endParaRPr>
                </a:p>
              </p:txBody>
            </p:sp>
            <p:sp>
              <p:nvSpPr>
                <p:cNvPr id="14366" name="Line 19"/>
                <p:cNvSpPr>
                  <a:spLocks noChangeShapeType="1"/>
                </p:cNvSpPr>
                <p:nvPr/>
              </p:nvSpPr>
              <p:spPr bwMode="auto">
                <a:xfrm>
                  <a:off x="1152" y="2451"/>
                  <a:ext cx="0" cy="645"/>
                </a:xfrm>
                <a:prstGeom prst="line">
                  <a:avLst/>
                </a:prstGeom>
                <a:noFill/>
                <a:ln w="9525">
                  <a:solidFill>
                    <a:srgbClr val="FF0000"/>
                  </a:solidFill>
                  <a:prstDash val="lgDash"/>
                  <a:round/>
                  <a:headEnd/>
                  <a:tailEnd/>
                </a:ln>
              </p:spPr>
              <p:txBody>
                <a:bodyPr/>
                <a:lstStyle/>
                <a:p>
                  <a:endParaRPr lang="en-US">
                    <a:latin typeface="Arial"/>
                    <a:cs typeface="Arial"/>
                  </a:endParaRPr>
                </a:p>
              </p:txBody>
            </p:sp>
          </p:grpSp>
        </p:grpSp>
        <p:grpSp>
          <p:nvGrpSpPr>
            <p:cNvPr id="8" name="Group 20"/>
            <p:cNvGrpSpPr>
              <a:grpSpLocks/>
            </p:cNvGrpSpPr>
            <p:nvPr/>
          </p:nvGrpSpPr>
          <p:grpSpPr bwMode="auto">
            <a:xfrm>
              <a:off x="1315" y="2152"/>
              <a:ext cx="242" cy="333"/>
              <a:chOff x="1315" y="2152"/>
              <a:chExt cx="242" cy="333"/>
            </a:xfrm>
          </p:grpSpPr>
          <p:sp>
            <p:nvSpPr>
              <p:cNvPr id="14360" name="Text Box 21"/>
              <p:cNvSpPr txBox="1">
                <a:spLocks noChangeArrowheads="1"/>
              </p:cNvSpPr>
              <p:nvPr/>
            </p:nvSpPr>
            <p:spPr bwMode="auto">
              <a:xfrm>
                <a:off x="1319" y="2152"/>
                <a:ext cx="238"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B</a:t>
                </a:r>
              </a:p>
            </p:txBody>
          </p:sp>
          <p:sp>
            <p:nvSpPr>
              <p:cNvPr id="14361" name="Oval 22"/>
              <p:cNvSpPr>
                <a:spLocks noChangeArrowheads="1"/>
              </p:cNvSpPr>
              <p:nvPr/>
            </p:nvSpPr>
            <p:spPr bwMode="auto">
              <a:xfrm>
                <a:off x="1315" y="239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grpSp>
        <p:nvGrpSpPr>
          <p:cNvPr id="9" name="Group 23"/>
          <p:cNvGrpSpPr>
            <a:grpSpLocks/>
          </p:cNvGrpSpPr>
          <p:nvPr/>
        </p:nvGrpSpPr>
        <p:grpSpPr bwMode="auto">
          <a:xfrm>
            <a:off x="1619251" y="3883025"/>
            <a:ext cx="3141663" cy="1955800"/>
            <a:chOff x="119" y="2503"/>
            <a:chExt cx="1979" cy="1232"/>
          </a:xfrm>
        </p:grpSpPr>
        <p:grpSp>
          <p:nvGrpSpPr>
            <p:cNvPr id="10" name="Group 24"/>
            <p:cNvGrpSpPr>
              <a:grpSpLocks/>
            </p:cNvGrpSpPr>
            <p:nvPr/>
          </p:nvGrpSpPr>
          <p:grpSpPr bwMode="auto">
            <a:xfrm>
              <a:off x="119" y="2620"/>
              <a:ext cx="1893" cy="1115"/>
              <a:chOff x="119" y="2620"/>
              <a:chExt cx="1893" cy="1115"/>
            </a:xfrm>
          </p:grpSpPr>
          <p:sp>
            <p:nvSpPr>
              <p:cNvPr id="14353" name="Text Box 25"/>
              <p:cNvSpPr txBox="1">
                <a:spLocks noChangeArrowheads="1"/>
              </p:cNvSpPr>
              <p:nvPr/>
            </p:nvSpPr>
            <p:spPr bwMode="auto">
              <a:xfrm>
                <a:off x="119" y="2620"/>
                <a:ext cx="576" cy="288"/>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$200</a:t>
                </a:r>
                <a:endParaRPr lang="en-US" sz="2400" baseline="-25000">
                  <a:latin typeface="Arial"/>
                  <a:cs typeface="Arial"/>
                </a:endParaRPr>
              </a:p>
            </p:txBody>
          </p:sp>
          <p:sp>
            <p:nvSpPr>
              <p:cNvPr id="14354" name="Text Box 26"/>
              <p:cNvSpPr txBox="1">
                <a:spLocks noChangeArrowheads="1"/>
              </p:cNvSpPr>
              <p:nvPr/>
            </p:nvSpPr>
            <p:spPr bwMode="auto">
              <a:xfrm>
                <a:off x="1667" y="3447"/>
                <a:ext cx="34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12</a:t>
                </a:r>
                <a:endParaRPr lang="en-US" sz="2400" baseline="-25000">
                  <a:latin typeface="Arial"/>
                  <a:cs typeface="Arial"/>
                </a:endParaRPr>
              </a:p>
            </p:txBody>
          </p:sp>
          <p:grpSp>
            <p:nvGrpSpPr>
              <p:cNvPr id="11" name="Group 27"/>
              <p:cNvGrpSpPr>
                <a:grpSpLocks/>
              </p:cNvGrpSpPr>
              <p:nvPr/>
            </p:nvGrpSpPr>
            <p:grpSpPr bwMode="auto">
              <a:xfrm>
                <a:off x="693" y="2767"/>
                <a:ext cx="1152" cy="680"/>
                <a:chOff x="357" y="2450"/>
                <a:chExt cx="795" cy="646"/>
              </a:xfrm>
            </p:grpSpPr>
            <p:sp>
              <p:nvSpPr>
                <p:cNvPr id="14356" name="Line 28"/>
                <p:cNvSpPr>
                  <a:spLocks noChangeShapeType="1"/>
                </p:cNvSpPr>
                <p:nvPr/>
              </p:nvSpPr>
              <p:spPr bwMode="auto">
                <a:xfrm>
                  <a:off x="357" y="2450"/>
                  <a:ext cx="795" cy="0"/>
                </a:xfrm>
                <a:prstGeom prst="line">
                  <a:avLst/>
                </a:prstGeom>
                <a:noFill/>
                <a:ln w="9525">
                  <a:solidFill>
                    <a:srgbClr val="FF0000"/>
                  </a:solidFill>
                  <a:prstDash val="lgDash"/>
                  <a:round/>
                  <a:headEnd/>
                  <a:tailEnd/>
                </a:ln>
              </p:spPr>
              <p:txBody>
                <a:bodyPr/>
                <a:lstStyle/>
                <a:p>
                  <a:endParaRPr lang="en-US">
                    <a:latin typeface="Arial"/>
                    <a:cs typeface="Arial"/>
                  </a:endParaRPr>
                </a:p>
              </p:txBody>
            </p:sp>
            <p:sp>
              <p:nvSpPr>
                <p:cNvPr id="14357" name="Line 29"/>
                <p:cNvSpPr>
                  <a:spLocks noChangeShapeType="1"/>
                </p:cNvSpPr>
                <p:nvPr/>
              </p:nvSpPr>
              <p:spPr bwMode="auto">
                <a:xfrm>
                  <a:off x="1152" y="2451"/>
                  <a:ext cx="0" cy="645"/>
                </a:xfrm>
                <a:prstGeom prst="line">
                  <a:avLst/>
                </a:prstGeom>
                <a:noFill/>
                <a:ln w="9525">
                  <a:solidFill>
                    <a:srgbClr val="FF0000"/>
                  </a:solidFill>
                  <a:prstDash val="lgDash"/>
                  <a:round/>
                  <a:headEnd/>
                  <a:tailEnd/>
                </a:ln>
              </p:spPr>
              <p:txBody>
                <a:bodyPr/>
                <a:lstStyle/>
                <a:p>
                  <a:endParaRPr lang="en-US">
                    <a:latin typeface="Arial"/>
                    <a:cs typeface="Arial"/>
                  </a:endParaRPr>
                </a:p>
              </p:txBody>
            </p:sp>
          </p:grpSp>
        </p:grpSp>
        <p:grpSp>
          <p:nvGrpSpPr>
            <p:cNvPr id="12" name="Group 30"/>
            <p:cNvGrpSpPr>
              <a:grpSpLocks/>
            </p:cNvGrpSpPr>
            <p:nvPr/>
          </p:nvGrpSpPr>
          <p:grpSpPr bwMode="auto">
            <a:xfrm>
              <a:off x="1798" y="2503"/>
              <a:ext cx="300" cy="303"/>
              <a:chOff x="1798" y="2503"/>
              <a:chExt cx="300" cy="303"/>
            </a:xfrm>
          </p:grpSpPr>
          <p:sp>
            <p:nvSpPr>
              <p:cNvPr id="14351" name="Text Box 31"/>
              <p:cNvSpPr txBox="1">
                <a:spLocks noChangeArrowheads="1"/>
              </p:cNvSpPr>
              <p:nvPr/>
            </p:nvSpPr>
            <p:spPr bwMode="auto">
              <a:xfrm>
                <a:off x="1851" y="2503"/>
                <a:ext cx="247"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A</a:t>
                </a:r>
              </a:p>
            </p:txBody>
          </p:sp>
          <p:sp>
            <p:nvSpPr>
              <p:cNvPr id="14352" name="Oval 32"/>
              <p:cNvSpPr>
                <a:spLocks noChangeArrowheads="1"/>
              </p:cNvSpPr>
              <p:nvPr/>
            </p:nvSpPr>
            <p:spPr bwMode="auto">
              <a:xfrm>
                <a:off x="1798" y="271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sp>
        <p:nvSpPr>
          <p:cNvPr id="14346" name="Text Box 33"/>
          <p:cNvSpPr txBox="1">
            <a:spLocks noChangeArrowheads="1"/>
          </p:cNvSpPr>
          <p:nvPr/>
        </p:nvSpPr>
        <p:spPr bwMode="auto">
          <a:xfrm>
            <a:off x="2852738" y="1885951"/>
            <a:ext cx="2279650" cy="885825"/>
          </a:xfrm>
          <a:prstGeom prst="rect">
            <a:avLst/>
          </a:prstGeom>
          <a:solidFill>
            <a:srgbClr val="FFFFCC"/>
          </a:solidFill>
          <a:ln w="9525">
            <a:noFill/>
            <a:miter lim="800000"/>
            <a:headEnd/>
            <a:tailEnd/>
          </a:ln>
        </p:spPr>
        <p:txBody>
          <a:bodyPr>
            <a:spAutoFit/>
          </a:bodyPr>
          <a:lstStyle/>
          <a:p>
            <a:pPr algn="ctr">
              <a:spcBef>
                <a:spcPct val="50000"/>
              </a:spcBef>
            </a:pPr>
            <a:r>
              <a:rPr lang="en-US" sz="2600" dirty="0">
                <a:solidFill>
                  <a:srgbClr val="FF0000"/>
                </a:solidFill>
                <a:latin typeface="Arial"/>
                <a:cs typeface="Arial"/>
              </a:rPr>
              <a:t>Deman</a:t>
            </a:r>
            <a:r>
              <a:rPr lang="en-US" altLang="moh-CA" sz="2600" dirty="0">
                <a:solidFill>
                  <a:srgbClr val="FF0000"/>
                </a:solidFill>
                <a:latin typeface="Arial"/>
                <a:cs typeface="Arial"/>
              </a:rPr>
              <a:t>d</a:t>
            </a:r>
            <a:r>
              <a:rPr lang="en-US" sz="2600" dirty="0">
                <a:solidFill>
                  <a:srgbClr val="FF0000"/>
                </a:solidFill>
                <a:latin typeface="Arial"/>
                <a:cs typeface="Arial"/>
              </a:rPr>
              <a:t> for </a:t>
            </a:r>
            <a:r>
              <a:rPr lang="en-US" sz="2600" dirty="0" smtClean="0">
                <a:solidFill>
                  <a:srgbClr val="FF0000"/>
                </a:solidFill>
                <a:latin typeface="Arial"/>
                <a:cs typeface="Arial"/>
              </a:rPr>
              <a:t>websites</a:t>
            </a:r>
            <a:endParaRPr lang="en-US" sz="2600" dirty="0">
              <a:solidFill>
                <a:srgbClr val="FF0000"/>
              </a:solidFill>
              <a:latin typeface="Arial"/>
              <a:cs typeface="Arial"/>
            </a:endParaRPr>
          </a:p>
        </p:txBody>
      </p:sp>
      <p:sp>
        <p:nvSpPr>
          <p:cNvPr id="73762" name="Rectangle 34"/>
          <p:cNvSpPr>
            <a:spLocks noChangeArrowheads="1"/>
          </p:cNvSpPr>
          <p:nvPr/>
        </p:nvSpPr>
        <p:spPr bwMode="auto">
          <a:xfrm>
            <a:off x="5629275" y="984251"/>
            <a:ext cx="4591050" cy="1903413"/>
          </a:xfrm>
          <a:prstGeom prst="rect">
            <a:avLst/>
          </a:prstGeom>
          <a:noFill/>
          <a:ln w="9525">
            <a:noFill/>
            <a:miter lim="800000"/>
            <a:headEnd/>
            <a:tailEnd/>
          </a:ln>
        </p:spPr>
        <p:txBody>
          <a:bodyPr/>
          <a:lstStyle/>
          <a:p>
            <a:pPr>
              <a:lnSpc>
                <a:spcPct val="105000"/>
              </a:lnSpc>
              <a:spcBef>
                <a:spcPct val="10000"/>
              </a:spcBef>
              <a:buClr>
                <a:srgbClr val="00B85C"/>
              </a:buClr>
              <a:buSzPct val="120000"/>
              <a:buFont typeface="Wingdings" pitchFamily="2" charset="2"/>
              <a:buNone/>
            </a:pPr>
            <a:r>
              <a:rPr lang="en-US" sz="2600" i="1">
                <a:solidFill>
                  <a:srgbClr val="FF0000"/>
                </a:solidFill>
                <a:latin typeface="Arial"/>
                <a:cs typeface="Arial"/>
              </a:rPr>
              <a:t>Problem</a:t>
            </a:r>
            <a:r>
              <a:rPr lang="en-US" sz="2600" i="1">
                <a:latin typeface="Arial"/>
                <a:cs typeface="Arial"/>
              </a:rPr>
              <a:t>:</a:t>
            </a:r>
            <a:r>
              <a:rPr lang="en-US" sz="2600">
                <a:latin typeface="Arial"/>
                <a:cs typeface="Arial"/>
              </a:rPr>
              <a:t>  </a:t>
            </a:r>
          </a:p>
          <a:p>
            <a:pPr>
              <a:lnSpc>
                <a:spcPct val="105000"/>
              </a:lnSpc>
              <a:spcBef>
                <a:spcPct val="10000"/>
              </a:spcBef>
              <a:buClr>
                <a:srgbClr val="00B85C"/>
              </a:buClr>
              <a:buSzPct val="120000"/>
              <a:buFont typeface="Wingdings" pitchFamily="2" charset="2"/>
              <a:buNone/>
            </a:pPr>
            <a:r>
              <a:rPr lang="en-US" sz="2600">
                <a:latin typeface="Arial"/>
                <a:cs typeface="Arial"/>
              </a:rPr>
              <a:t>The standard method gives different answers depending on where you start. </a:t>
            </a:r>
            <a:r>
              <a:rPr lang="en-US" sz="3000">
                <a:latin typeface="Arial"/>
                <a:cs typeface="Arial"/>
              </a:rPr>
              <a:t>  </a:t>
            </a:r>
          </a:p>
        </p:txBody>
      </p:sp>
      <p:sp>
        <p:nvSpPr>
          <p:cNvPr id="73763" name="Rectangle 35"/>
          <p:cNvSpPr>
            <a:spLocks noChangeArrowheads="1"/>
          </p:cNvSpPr>
          <p:nvPr/>
        </p:nvSpPr>
        <p:spPr bwMode="auto">
          <a:xfrm>
            <a:off x="5654676" y="2886076"/>
            <a:ext cx="4545013" cy="2917825"/>
          </a:xfrm>
          <a:prstGeom prst="rect">
            <a:avLst/>
          </a:prstGeom>
          <a:noFill/>
          <a:ln w="9525">
            <a:noFill/>
            <a:miter lim="800000"/>
            <a:headEnd/>
            <a:tailEnd/>
          </a:ln>
        </p:spPr>
        <p:txBody>
          <a:bodyPr/>
          <a:lstStyle/>
          <a:p>
            <a:pPr marL="292100" indent="-292100">
              <a:lnSpc>
                <a:spcPct val="110000"/>
              </a:lnSpc>
              <a:spcBef>
                <a:spcPct val="45000"/>
              </a:spcBef>
              <a:buClr>
                <a:srgbClr val="00B85C"/>
              </a:buClr>
              <a:buSzPct val="120000"/>
            </a:pPr>
            <a:r>
              <a:rPr lang="en-US" sz="2600">
                <a:latin typeface="Arial"/>
                <a:cs typeface="Arial"/>
              </a:rPr>
              <a:t>From A to B, </a:t>
            </a:r>
            <a:br>
              <a:rPr lang="en-US" sz="2600">
                <a:latin typeface="Arial"/>
                <a:cs typeface="Arial"/>
              </a:rPr>
            </a:br>
            <a:r>
              <a:rPr lang="en-US" sz="2600" b="1" i="1">
                <a:latin typeface="Arial"/>
                <a:cs typeface="Arial"/>
              </a:rPr>
              <a:t>P</a:t>
            </a:r>
            <a:r>
              <a:rPr lang="en-US" sz="2600">
                <a:latin typeface="Arial"/>
                <a:cs typeface="Arial"/>
              </a:rPr>
              <a:t> rises 25%, </a:t>
            </a:r>
            <a:r>
              <a:rPr lang="en-US" sz="2600" b="1" i="1">
                <a:latin typeface="Arial"/>
                <a:cs typeface="Arial"/>
              </a:rPr>
              <a:t>Q</a:t>
            </a:r>
            <a:r>
              <a:rPr lang="en-US" sz="2600">
                <a:latin typeface="Arial"/>
                <a:cs typeface="Arial"/>
              </a:rPr>
              <a:t> falls 33%,</a:t>
            </a:r>
            <a:br>
              <a:rPr lang="en-US" sz="2600">
                <a:latin typeface="Arial"/>
                <a:cs typeface="Arial"/>
              </a:rPr>
            </a:br>
            <a:r>
              <a:rPr lang="en-US" sz="2600">
                <a:latin typeface="Arial"/>
                <a:cs typeface="Arial"/>
              </a:rPr>
              <a:t>elasticity = 33/25 = 1.33</a:t>
            </a:r>
          </a:p>
          <a:p>
            <a:pPr marL="292100" indent="-292100">
              <a:lnSpc>
                <a:spcPct val="110000"/>
              </a:lnSpc>
              <a:spcBef>
                <a:spcPct val="45000"/>
              </a:spcBef>
              <a:buClr>
                <a:srgbClr val="00B85C"/>
              </a:buClr>
              <a:buSzPct val="120000"/>
            </a:pPr>
            <a:r>
              <a:rPr lang="en-US" sz="2600">
                <a:latin typeface="Arial"/>
                <a:cs typeface="Arial"/>
              </a:rPr>
              <a:t>From B to A, </a:t>
            </a:r>
            <a:br>
              <a:rPr lang="en-US" sz="2600">
                <a:latin typeface="Arial"/>
                <a:cs typeface="Arial"/>
              </a:rPr>
            </a:br>
            <a:r>
              <a:rPr lang="en-US" sz="2600" b="1" i="1">
                <a:latin typeface="Arial"/>
                <a:cs typeface="Arial"/>
              </a:rPr>
              <a:t>P</a:t>
            </a:r>
            <a:r>
              <a:rPr lang="en-US" sz="2600">
                <a:latin typeface="Arial"/>
                <a:cs typeface="Arial"/>
              </a:rPr>
              <a:t> falls 20%, </a:t>
            </a:r>
            <a:r>
              <a:rPr lang="en-US" sz="2600" b="1" i="1">
                <a:latin typeface="Arial"/>
                <a:cs typeface="Arial"/>
              </a:rPr>
              <a:t>Q</a:t>
            </a:r>
            <a:r>
              <a:rPr lang="en-US" sz="2600">
                <a:latin typeface="Arial"/>
                <a:cs typeface="Arial"/>
              </a:rPr>
              <a:t> rises 50%, elasticity = 50/20 = 2.50  </a:t>
            </a:r>
          </a:p>
        </p:txBody>
      </p:sp>
    </p:spTree>
    <p:extLst>
      <p:ext uri="{BB962C8B-B14F-4D97-AF65-F5344CB8AC3E}">
        <p14:creationId xmlns:p14="http://schemas.microsoft.com/office/powerpoint/2010/main" val="10221491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62"/>
                                        </p:tgtEl>
                                        <p:attrNameLst>
                                          <p:attrName>style.visibility</p:attrName>
                                        </p:attrNameLst>
                                      </p:cBhvr>
                                      <p:to>
                                        <p:strVal val="visible"/>
                                      </p:to>
                                    </p:set>
                                    <p:animEffect transition="in" filter="wipe(left)">
                                      <p:cBhvr>
                                        <p:cTn id="7" dur="500"/>
                                        <p:tgtEl>
                                          <p:spTgt spid="737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63">
                                            <p:txEl>
                                              <p:pRg st="0" end="0"/>
                                            </p:txEl>
                                          </p:spTgt>
                                        </p:tgtEl>
                                        <p:attrNameLst>
                                          <p:attrName>style.visibility</p:attrName>
                                        </p:attrNameLst>
                                      </p:cBhvr>
                                      <p:to>
                                        <p:strVal val="visible"/>
                                      </p:to>
                                    </p:set>
                                    <p:animEffect transition="in" filter="wipe(left)">
                                      <p:cBhvr>
                                        <p:cTn id="12" dur="500"/>
                                        <p:tgtEl>
                                          <p:spTgt spid="737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763">
                                            <p:txEl>
                                              <p:pRg st="1" end="1"/>
                                            </p:txEl>
                                          </p:spTgt>
                                        </p:tgtEl>
                                        <p:attrNameLst>
                                          <p:attrName>style.visibility</p:attrName>
                                        </p:attrNameLst>
                                      </p:cBhvr>
                                      <p:to>
                                        <p:strVal val="visible"/>
                                      </p:to>
                                    </p:set>
                                    <p:animEffect transition="in" filter="wipe(left)">
                                      <p:cBhvr>
                                        <p:cTn id="17" dur="500"/>
                                        <p:tgtEl>
                                          <p:spTgt spid="737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2" grpId="0"/>
      <p:bldP spid="7376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a:xfrm>
            <a:off x="1993900" y="252414"/>
            <a:ext cx="8229600" cy="649287"/>
          </a:xfrm>
        </p:spPr>
        <p:txBody>
          <a:bodyPr/>
          <a:lstStyle/>
          <a:p>
            <a:pPr eaLnBrk="1" hangingPunct="1"/>
            <a:r>
              <a:rPr lang="en-US" smtClean="0"/>
              <a:t>Calculating Percentage Changes</a:t>
            </a:r>
          </a:p>
        </p:txBody>
      </p:sp>
      <p:sp>
        <p:nvSpPr>
          <p:cNvPr id="15365" name="Rectangle 3"/>
          <p:cNvSpPr>
            <a:spLocks noGrp="1" noChangeArrowheads="1"/>
          </p:cNvSpPr>
          <p:nvPr>
            <p:ph type="body" idx="4294967295"/>
          </p:nvPr>
        </p:nvSpPr>
        <p:spPr>
          <a:xfrm>
            <a:off x="2001839" y="928689"/>
            <a:ext cx="7483475" cy="611187"/>
          </a:xfrm>
          <a:noFill/>
        </p:spPr>
        <p:txBody>
          <a:bodyPr/>
          <a:lstStyle/>
          <a:p>
            <a:pPr marL="341313" indent="-341313" eaLnBrk="1" hangingPunct="1">
              <a:lnSpc>
                <a:spcPct val="110000"/>
              </a:lnSpc>
            </a:pPr>
            <a:r>
              <a:rPr lang="en-US" sz="2700" dirty="0"/>
              <a:t>So, we instead use the </a:t>
            </a:r>
            <a:r>
              <a:rPr lang="en-US" sz="2700" b="1" dirty="0"/>
              <a:t>midpoint method</a:t>
            </a:r>
            <a:r>
              <a:rPr lang="en-US" sz="2700" dirty="0"/>
              <a:t>: </a:t>
            </a:r>
          </a:p>
        </p:txBody>
      </p:sp>
      <p:sp>
        <p:nvSpPr>
          <p:cNvPr id="1536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5"/>
          <p:cNvGrpSpPr>
            <a:grpSpLocks/>
          </p:cNvGrpSpPr>
          <p:nvPr/>
        </p:nvGrpSpPr>
        <p:grpSpPr bwMode="auto">
          <a:xfrm>
            <a:off x="3281364" y="1635126"/>
            <a:ext cx="5191125" cy="1025525"/>
            <a:chOff x="1081" y="1755"/>
            <a:chExt cx="3270" cy="646"/>
          </a:xfrm>
        </p:grpSpPr>
        <p:sp>
          <p:nvSpPr>
            <p:cNvPr id="15369" name="Rectangle 6"/>
            <p:cNvSpPr>
              <a:spLocks noChangeArrowheads="1"/>
            </p:cNvSpPr>
            <p:nvPr/>
          </p:nvSpPr>
          <p:spPr bwMode="auto">
            <a:xfrm>
              <a:off x="1081" y="1755"/>
              <a:ext cx="3270" cy="643"/>
            </a:xfrm>
            <a:prstGeom prst="rect">
              <a:avLst/>
            </a:prstGeom>
            <a:solidFill>
              <a:schemeClr val="accent1">
                <a:alpha val="50195"/>
              </a:schemeClr>
            </a:solidFill>
            <a:ln w="9525">
              <a:noFill/>
              <a:miter lim="800000"/>
              <a:headEnd/>
              <a:tailEnd/>
            </a:ln>
          </p:spPr>
          <p:txBody>
            <a:bodyPr wrap="none" anchor="ctr"/>
            <a:lstStyle/>
            <a:p>
              <a:endParaRPr lang="en-US">
                <a:latin typeface="Arial"/>
                <a:cs typeface="Arial"/>
              </a:endParaRPr>
            </a:p>
          </p:txBody>
        </p:sp>
        <p:grpSp>
          <p:nvGrpSpPr>
            <p:cNvPr id="3" name="Group 7"/>
            <p:cNvGrpSpPr>
              <a:grpSpLocks/>
            </p:cNvGrpSpPr>
            <p:nvPr/>
          </p:nvGrpSpPr>
          <p:grpSpPr bwMode="auto">
            <a:xfrm>
              <a:off x="1109" y="1785"/>
              <a:ext cx="3221" cy="616"/>
              <a:chOff x="1299" y="2129"/>
              <a:chExt cx="3221" cy="616"/>
            </a:xfrm>
          </p:grpSpPr>
          <p:sp>
            <p:nvSpPr>
              <p:cNvPr id="15371" name="Text Box 8"/>
              <p:cNvSpPr txBox="1">
                <a:spLocks noChangeArrowheads="1"/>
              </p:cNvSpPr>
              <p:nvPr/>
            </p:nvSpPr>
            <p:spPr bwMode="auto">
              <a:xfrm>
                <a:off x="1299" y="2129"/>
                <a:ext cx="2432"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end value – start value</a:t>
                </a:r>
              </a:p>
            </p:txBody>
          </p:sp>
          <p:sp>
            <p:nvSpPr>
              <p:cNvPr id="15372" name="Text Box 9"/>
              <p:cNvSpPr txBox="1">
                <a:spLocks noChangeArrowheads="1"/>
              </p:cNvSpPr>
              <p:nvPr/>
            </p:nvSpPr>
            <p:spPr bwMode="auto">
              <a:xfrm>
                <a:off x="1937" y="2418"/>
                <a:ext cx="1203"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midpoint</a:t>
                </a:r>
              </a:p>
            </p:txBody>
          </p:sp>
          <p:sp>
            <p:nvSpPr>
              <p:cNvPr id="15373" name="Text Box 10"/>
              <p:cNvSpPr txBox="1">
                <a:spLocks noChangeArrowheads="1"/>
              </p:cNvSpPr>
              <p:nvPr/>
            </p:nvSpPr>
            <p:spPr bwMode="auto">
              <a:xfrm>
                <a:off x="3656" y="2256"/>
                <a:ext cx="864" cy="327"/>
              </a:xfrm>
              <a:prstGeom prst="rect">
                <a:avLst/>
              </a:prstGeom>
              <a:noFill/>
              <a:ln w="9525">
                <a:noFill/>
                <a:miter lim="800000"/>
                <a:headEnd/>
                <a:tailEnd/>
              </a:ln>
            </p:spPr>
            <p:txBody>
              <a:bodyPr>
                <a:spAutoFit/>
              </a:bodyPr>
              <a:lstStyle/>
              <a:p>
                <a:pPr algn="ctr">
                  <a:spcBef>
                    <a:spcPct val="50000"/>
                  </a:spcBef>
                </a:pPr>
                <a:r>
                  <a:rPr lang="en-US" sz="2800">
                    <a:latin typeface="Arial"/>
                    <a:cs typeface="Arial"/>
                  </a:rPr>
                  <a:t>x 100%</a:t>
                </a:r>
              </a:p>
            </p:txBody>
          </p:sp>
          <p:sp>
            <p:nvSpPr>
              <p:cNvPr id="15374" name="Line 11"/>
              <p:cNvSpPr>
                <a:spLocks noChangeShapeType="1"/>
              </p:cNvSpPr>
              <p:nvPr/>
            </p:nvSpPr>
            <p:spPr bwMode="auto">
              <a:xfrm>
                <a:off x="1363" y="2439"/>
                <a:ext cx="2277" cy="0"/>
              </a:xfrm>
              <a:prstGeom prst="line">
                <a:avLst/>
              </a:prstGeom>
              <a:noFill/>
              <a:ln w="9525">
                <a:solidFill>
                  <a:schemeClr val="tx1"/>
                </a:solidFill>
                <a:round/>
                <a:headEnd/>
                <a:tailEnd/>
              </a:ln>
            </p:spPr>
            <p:txBody>
              <a:bodyPr/>
              <a:lstStyle/>
              <a:p>
                <a:endParaRPr lang="en-US">
                  <a:latin typeface="Arial"/>
                  <a:cs typeface="Arial"/>
                </a:endParaRPr>
              </a:p>
            </p:txBody>
          </p:sp>
        </p:grpSp>
      </p:grpSp>
      <p:sp>
        <p:nvSpPr>
          <p:cNvPr id="74764" name="Rectangle 12"/>
          <p:cNvSpPr>
            <a:spLocks noChangeArrowheads="1"/>
          </p:cNvSpPr>
          <p:nvPr/>
        </p:nvSpPr>
        <p:spPr bwMode="auto">
          <a:xfrm>
            <a:off x="1908175" y="2713038"/>
            <a:ext cx="7793038" cy="3149600"/>
          </a:xfrm>
          <a:prstGeom prst="rect">
            <a:avLst/>
          </a:prstGeom>
          <a:noFill/>
          <a:ln w="9525">
            <a:noFill/>
            <a:miter lim="800000"/>
            <a:headEnd/>
            <a:tailEnd/>
          </a:ln>
        </p:spPr>
        <p:txBody>
          <a:bodyPr lIns="182880" tIns="137160" rIns="182880" bIns="137160"/>
          <a:lstStyle/>
          <a:p>
            <a:pPr marL="341313" indent="-341313">
              <a:lnSpc>
                <a:spcPct val="110000"/>
              </a:lnSpc>
              <a:spcBef>
                <a:spcPct val="40000"/>
              </a:spcBef>
              <a:buClr>
                <a:srgbClr val="A3C167"/>
              </a:buClr>
              <a:buSzPct val="100000"/>
              <a:buFont typeface="Wingdings" pitchFamily="2" charset="2"/>
              <a:buChar char="§"/>
            </a:pPr>
            <a:r>
              <a:rPr lang="en-US" sz="2700" dirty="0">
                <a:latin typeface="Arial"/>
                <a:cs typeface="Arial"/>
              </a:rPr>
              <a:t>The midpoint is the number halfway between the start and end values, the average of those values.  </a:t>
            </a:r>
          </a:p>
          <a:p>
            <a:pPr marL="341313" indent="-341313">
              <a:lnSpc>
                <a:spcPct val="110000"/>
              </a:lnSpc>
              <a:spcBef>
                <a:spcPct val="40000"/>
              </a:spcBef>
              <a:buClr>
                <a:srgbClr val="A3C167"/>
              </a:buClr>
              <a:buSzPct val="100000"/>
              <a:buFont typeface="Wingdings" pitchFamily="2" charset="2"/>
              <a:buChar char="§"/>
            </a:pPr>
            <a:r>
              <a:rPr lang="en-US" sz="2700" dirty="0">
                <a:latin typeface="Arial"/>
                <a:cs typeface="Arial"/>
              </a:rPr>
              <a:t>It doesn’t matter which value you use as the start and which as the end</a:t>
            </a:r>
            <a:r>
              <a:rPr lang="en-US" sz="2800" dirty="0">
                <a:latin typeface="Arial"/>
                <a:cs typeface="Arial"/>
              </a:rPr>
              <a:t>—</a:t>
            </a:r>
            <a:r>
              <a:rPr lang="en-US" sz="2700" dirty="0">
                <a:latin typeface="Arial"/>
                <a:cs typeface="Arial"/>
              </a:rPr>
              <a:t>you get the same answer either way!</a:t>
            </a:r>
          </a:p>
        </p:txBody>
      </p:sp>
    </p:spTree>
    <p:extLst>
      <p:ext uri="{BB962C8B-B14F-4D97-AF65-F5344CB8AC3E}">
        <p14:creationId xmlns:p14="http://schemas.microsoft.com/office/powerpoint/2010/main" val="38650035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Effect transition="in" filter="wipe(left)">
                                      <p:cBhvr>
                                        <p:cTn id="7" dur="500"/>
                                        <p:tgtEl>
                                          <p:spTgt spid="153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764">
                                            <p:txEl>
                                              <p:pRg st="0" end="0"/>
                                            </p:txEl>
                                          </p:spTgt>
                                        </p:tgtEl>
                                        <p:attrNameLst>
                                          <p:attrName>style.visibility</p:attrName>
                                        </p:attrNameLst>
                                      </p:cBhvr>
                                      <p:to>
                                        <p:strVal val="visible"/>
                                      </p:to>
                                    </p:set>
                                    <p:animEffect transition="in" filter="wipe(left)">
                                      <p:cBhvr>
                                        <p:cTn id="17" dur="500"/>
                                        <p:tgtEl>
                                          <p:spTgt spid="747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4764">
                                            <p:txEl>
                                              <p:pRg st="1" end="1"/>
                                            </p:txEl>
                                          </p:spTgt>
                                        </p:tgtEl>
                                        <p:attrNameLst>
                                          <p:attrName>style.visibility</p:attrName>
                                        </p:attrNameLst>
                                      </p:cBhvr>
                                      <p:to>
                                        <p:strVal val="visible"/>
                                      </p:to>
                                    </p:set>
                                    <p:animEffect transition="in" filter="wipe(left)">
                                      <p:cBhvr>
                                        <p:cTn id="22" dur="500"/>
                                        <p:tgtEl>
                                          <p:spTgt spid="747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uild="p" bldLvl="4"/>
      <p:bldP spid="74764" grpId="0" build="p"/>
    </p:bldLst>
  </p:timing>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1373</Words>
  <Application>Microsoft Office PowerPoint</Application>
  <PresentationFormat>Widescreen</PresentationFormat>
  <Paragraphs>273</Paragraphs>
  <Slides>30</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1" baseType="lpstr">
      <vt:lpstr>Arial Unicode MS</vt:lpstr>
      <vt:lpstr>Arial</vt:lpstr>
      <vt:lpstr>Batang</vt:lpstr>
      <vt:lpstr>Calibri</vt:lpstr>
      <vt:lpstr>Symbol</vt:lpstr>
      <vt:lpstr>Tahoma</vt:lpstr>
      <vt:lpstr>Times New Roman</vt:lpstr>
      <vt:lpstr>Wingdings</vt:lpstr>
      <vt:lpstr>Ocean</vt:lpstr>
      <vt:lpstr>1_Ocean</vt:lpstr>
      <vt:lpstr>Equation</vt:lpstr>
      <vt:lpstr>PowerPoint Presentation</vt:lpstr>
      <vt:lpstr>Microeconomics</vt:lpstr>
      <vt:lpstr>Elasticity</vt:lpstr>
      <vt:lpstr>Price Elasticity of Demand</vt:lpstr>
      <vt:lpstr>Price Elasticity of Demand</vt:lpstr>
      <vt:lpstr>Price Elasticity of Demand</vt:lpstr>
      <vt:lpstr>Calculating Percentage Changes</vt:lpstr>
      <vt:lpstr>Calculating Percentage Changes</vt:lpstr>
      <vt:lpstr>Calculating Percentage Changes</vt:lpstr>
      <vt:lpstr>Calculating Percentage Changes</vt:lpstr>
      <vt:lpstr>Determinants of PED</vt:lpstr>
      <vt:lpstr>Price Elasticity of Demand</vt:lpstr>
      <vt:lpstr>Price Elasticity of Demand</vt:lpstr>
      <vt:lpstr>Price Elasticity of Demand</vt:lpstr>
      <vt:lpstr>Price Elasticity of Demand</vt:lpstr>
      <vt:lpstr>Price, Quantity &amp; Total Revenue</vt:lpstr>
      <vt:lpstr>Price, Quantity &amp; Total Revenue</vt:lpstr>
      <vt:lpstr>Price elasticity for a linear demand curve</vt:lpstr>
      <vt:lpstr>Elasticity and price reductions</vt:lpstr>
      <vt:lpstr>Cross Price Elasticity</vt:lpstr>
      <vt:lpstr>Cross Price Elasticity</vt:lpstr>
      <vt:lpstr>Cross Price Elasticity</vt:lpstr>
      <vt:lpstr>Income Elasticity of Demand</vt:lpstr>
      <vt:lpstr>Income Elasticity of Demand</vt:lpstr>
      <vt:lpstr>Income Elasticity of Demand</vt:lpstr>
      <vt:lpstr>Price Elasticity of Supply</vt:lpstr>
      <vt:lpstr>Determinants of PES</vt:lpstr>
      <vt:lpstr>APPLICATION:  Does Drug Prohibition Increase or Decrease Drug-Related Crime?</vt:lpstr>
      <vt:lpstr>Policy 1:  Prohibition</vt:lpstr>
      <vt:lpstr>Policy 2:  Health/Education Policy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Microeconomics</dc:title>
  <dc:creator>Stephen Weir</dc:creator>
  <cp:lastModifiedBy>Stephen Weir</cp:lastModifiedBy>
  <cp:revision>101</cp:revision>
  <cp:lastPrinted>2020-01-09T12:59:02Z</cp:lastPrinted>
  <dcterms:created xsi:type="dcterms:W3CDTF">2018-01-17T15:28:59Z</dcterms:created>
  <dcterms:modified xsi:type="dcterms:W3CDTF">2020-01-09T16:33:28Z</dcterms:modified>
</cp:coreProperties>
</file>